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29"/>
  </p:notesMasterIdLst>
  <p:handoutMasterIdLst>
    <p:handoutMasterId r:id="rId30"/>
  </p:handoutMasterIdLst>
  <p:sldIdLst>
    <p:sldId id="498" r:id="rId4"/>
    <p:sldId id="509" r:id="rId5"/>
    <p:sldId id="500" r:id="rId6"/>
    <p:sldId id="362" r:id="rId7"/>
    <p:sldId id="510" r:id="rId8"/>
    <p:sldId id="516" r:id="rId9"/>
    <p:sldId id="477" r:id="rId10"/>
    <p:sldId id="427" r:id="rId11"/>
    <p:sldId id="511" r:id="rId12"/>
    <p:sldId id="383" r:id="rId13"/>
    <p:sldId id="491" r:id="rId14"/>
    <p:sldId id="495" r:id="rId15"/>
    <p:sldId id="512" r:id="rId16"/>
    <p:sldId id="374" r:id="rId17"/>
    <p:sldId id="496" r:id="rId18"/>
    <p:sldId id="461" r:id="rId19"/>
    <p:sldId id="503" r:id="rId20"/>
    <p:sldId id="462" r:id="rId21"/>
    <p:sldId id="513" r:id="rId22"/>
    <p:sldId id="504" r:id="rId23"/>
    <p:sldId id="506" r:id="rId24"/>
    <p:sldId id="507" r:id="rId25"/>
    <p:sldId id="508" r:id="rId26"/>
    <p:sldId id="505" r:id="rId27"/>
    <p:sldId id="514" r:id="rId28"/>
  </p:sldIdLst>
  <p:sldSz cx="12192000" cy="6858000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74" autoAdjust="0"/>
    <p:restoredTop sz="77886" autoAdjust="0"/>
  </p:normalViewPr>
  <p:slideViewPr>
    <p:cSldViewPr>
      <p:cViewPr varScale="1">
        <p:scale>
          <a:sx n="69" d="100"/>
          <a:sy n="69" d="100"/>
        </p:scale>
        <p:origin x="1368" y="62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8" d="100"/>
        <a:sy n="78" d="100"/>
      </p:scale>
      <p:origin x="0" y="3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0821281040641"/>
          <c:y val="2.7563079611413285E-2"/>
          <c:w val="0.30580135254967922"/>
          <c:h val="0.9614225401501675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0052394140739643"/>
                  <c:y val="0.168331509746757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/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9379155713623"/>
                      <c:h val="0.2654324566579098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2.1291375681245128E-2"/>
                  <c:y val="8.45433132557949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/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889418176424738"/>
                      <c:h val="0.35483542919187466"/>
                    </c:manualLayout>
                  </c15:layout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564945894857093E-3"/>
                  <c:y val="-5.18787385720960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/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 /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Group, affiliates news and performances</c:v>
                </c:pt>
                <c:pt idx="1">
                  <c:v>Improving overall understanding about the Group</c:v>
                </c:pt>
                <c:pt idx="2">
                  <c:v>News on global corporations</c:v>
                </c:pt>
                <c:pt idx="3">
                  <c:v>Employee Stories</c:v>
                </c:pt>
                <c:pt idx="4">
                  <c:v>Worldwide news from global reporters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206</c:v>
                </c:pt>
                <c:pt idx="1">
                  <c:v>55</c:v>
                </c:pt>
                <c:pt idx="2">
                  <c:v>284</c:v>
                </c:pt>
                <c:pt idx="3">
                  <c:v>39</c:v>
                </c:pt>
                <c:pt idx="4">
                  <c:v>346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803350921317965E-2"/>
          <c:y val="6.759124418005108E-2"/>
          <c:w val="0.4879440913523288"/>
          <c:h val="0.877282596597122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subscribers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4263842862004118E-2"/>
                  <c:y val="7.5979204431920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351790482672158E-2"/>
                  <c:y val="6.6481803877930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Sheet1!$B$2:$B$5</c:f>
              <c:numCache>
                <c:formatCode>#,##0</c:formatCode>
                <c:ptCount val="4"/>
                <c:pt idx="0">
                  <c:v>7921</c:v>
                </c:pt>
                <c:pt idx="1">
                  <c:v>16692</c:v>
                </c:pt>
                <c:pt idx="2">
                  <c:v>18063</c:v>
                </c:pt>
                <c:pt idx="3">
                  <c:v>19693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3823552"/>
        <c:axId val="509703568"/>
      </c:lineChart>
      <c:catAx>
        <c:axId val="37382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09703568"/>
        <c:crosses val="autoZero"/>
        <c:auto val="1"/>
        <c:lblAlgn val="ctr"/>
        <c:lblOffset val="100"/>
        <c:noMultiLvlLbl val="0"/>
      </c:catAx>
      <c:valAx>
        <c:axId val="50970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73823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311F84-753F-48CF-9FFD-71BF4DFC7F0A}" type="doc">
      <dgm:prSet loTypeId="urn:microsoft.com/office/officeart/2005/8/layout/cycle2" loCatId="cycle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pPr latinLnBrk="1"/>
          <a:endParaRPr lang="ko-KR" altLang="en-US"/>
        </a:p>
      </dgm:t>
    </dgm:pt>
    <dgm:pt modelId="{D5E98592-6244-45C0-8C5B-C13F22A8493B}">
      <dgm:prSet phldrT="[텍스트]"/>
      <dgm:spPr/>
      <dgm:t>
        <a:bodyPr/>
        <a:lstStyle/>
        <a:p>
          <a:pPr latinLnBrk="1"/>
          <a:r>
            <a:rPr lang="en-US" altLang="ko-K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Global Reporters</a:t>
          </a:r>
          <a:endParaRPr lang="ko-KR" alt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50" charset="-127"/>
            <a:ea typeface="Arial Unicode MS" panose="020B0604020202020204" pitchFamily="50" charset="-127"/>
            <a:cs typeface="Arial Unicode MS" panose="020B0604020202020204" pitchFamily="50" charset="-127"/>
          </a:endParaRPr>
        </a:p>
      </dgm:t>
    </dgm:pt>
    <dgm:pt modelId="{0A160A67-009C-4062-8AF0-F21C5655B3E7}" type="parTrans" cxnId="{50F159A7-2B3D-49CE-9AE6-BDA422741826}">
      <dgm:prSet/>
      <dgm:spPr/>
      <dgm:t>
        <a:bodyPr/>
        <a:lstStyle/>
        <a:p>
          <a:pPr latinLnBrk="1"/>
          <a:endParaRPr lang="ko-KR" altLang="en-US"/>
        </a:p>
      </dgm:t>
    </dgm:pt>
    <dgm:pt modelId="{A3777F95-598E-4C6A-A589-A432E92A6FBC}" type="sibTrans" cxnId="{50F159A7-2B3D-49CE-9AE6-BDA422741826}">
      <dgm:prSet/>
      <dgm:spPr/>
      <dgm:t>
        <a:bodyPr/>
        <a:lstStyle/>
        <a:p>
          <a:pPr latinLnBrk="1"/>
          <a:endParaRPr lang="ko-KR" altLang="en-US"/>
        </a:p>
      </dgm:t>
    </dgm:pt>
    <dgm:pt modelId="{39E562A0-0DC8-4871-B042-3E5163D20F9B}">
      <dgm:prSet phldrT="[텍스트]"/>
      <dgm:spPr/>
      <dgm:t>
        <a:bodyPr/>
        <a:lstStyle/>
        <a:p>
          <a:pPr latinLnBrk="1"/>
          <a:r>
            <a:rPr lang="en-US" altLang="ko-KR" b="1" dirty="0" smtClean="0">
              <a:ln w="3175">
                <a:solidFill>
                  <a:prstClr val="white">
                    <a:lumMod val="75000"/>
                    <a:alpha val="10000"/>
                  </a:prst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화 L" panose="02020503020101020101" pitchFamily="18" charset="-127"/>
              <a:ea typeface="한화 L" panose="02020503020101020101" pitchFamily="18" charset="-127"/>
              <a:cs typeface="Arial" panose="020B0604020202020204" pitchFamily="34" charset="0"/>
            </a:rPr>
            <a:t>Hanwha </a:t>
          </a:r>
          <a:r>
            <a:rPr lang="en-US" altLang="ko-K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People</a:t>
          </a:r>
          <a:endParaRPr lang="ko-KR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50" charset="-127"/>
            <a:ea typeface="Arial Unicode MS" panose="020B0604020202020204" pitchFamily="50" charset="-127"/>
            <a:cs typeface="Arial Unicode MS" panose="020B0604020202020204" pitchFamily="50" charset="-127"/>
          </a:endParaRPr>
        </a:p>
      </dgm:t>
    </dgm:pt>
    <dgm:pt modelId="{738CBB50-4ADA-4E9D-ABA2-8DBCF7D59192}" type="parTrans" cxnId="{79E246A9-13B7-4F2A-A128-A5E2AEE8A9DF}">
      <dgm:prSet/>
      <dgm:spPr/>
      <dgm:t>
        <a:bodyPr/>
        <a:lstStyle/>
        <a:p>
          <a:pPr latinLnBrk="1"/>
          <a:endParaRPr lang="ko-KR" altLang="en-US"/>
        </a:p>
      </dgm:t>
    </dgm:pt>
    <dgm:pt modelId="{E9FD08B9-1D04-4D37-B8B4-BC0E15B6A45D}" type="sibTrans" cxnId="{79E246A9-13B7-4F2A-A128-A5E2AEE8A9DF}">
      <dgm:prSet/>
      <dgm:spPr/>
      <dgm:t>
        <a:bodyPr/>
        <a:lstStyle/>
        <a:p>
          <a:pPr latinLnBrk="1"/>
          <a:endParaRPr lang="ko-KR" altLang="en-US"/>
        </a:p>
      </dgm:t>
    </dgm:pt>
    <dgm:pt modelId="{1366A902-CD8E-4690-8E22-7BCAF5F07FC6}">
      <dgm:prSet phldrT="[텍스트]"/>
      <dgm:spPr/>
      <dgm:t>
        <a:bodyPr/>
        <a:lstStyle/>
        <a:p>
          <a:pPr latinLnBrk="1"/>
          <a:r>
            <a:rPr lang="en-US" altLang="ko-K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Customers</a:t>
          </a:r>
          <a:endParaRPr lang="ko-KR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50" charset="-127"/>
            <a:ea typeface="Arial Unicode MS" panose="020B0604020202020204" pitchFamily="50" charset="-127"/>
            <a:cs typeface="Arial Unicode MS" panose="020B0604020202020204" pitchFamily="50" charset="-127"/>
          </a:endParaRPr>
        </a:p>
      </dgm:t>
    </dgm:pt>
    <dgm:pt modelId="{424CF325-7E27-434C-B3CF-4DAC31391390}" type="parTrans" cxnId="{BDFF8784-D0C9-43C7-A08B-02273FAB74B2}">
      <dgm:prSet/>
      <dgm:spPr/>
      <dgm:t>
        <a:bodyPr/>
        <a:lstStyle/>
        <a:p>
          <a:pPr latinLnBrk="1"/>
          <a:endParaRPr lang="ko-KR" altLang="en-US"/>
        </a:p>
      </dgm:t>
    </dgm:pt>
    <dgm:pt modelId="{B26DFD78-6D94-41D0-AFFB-1CE5DB4AC10E}" type="sibTrans" cxnId="{BDFF8784-D0C9-43C7-A08B-02273FAB74B2}">
      <dgm:prSet/>
      <dgm:spPr/>
      <dgm:t>
        <a:bodyPr/>
        <a:lstStyle/>
        <a:p>
          <a:pPr latinLnBrk="1"/>
          <a:endParaRPr lang="ko-KR" altLang="en-US"/>
        </a:p>
      </dgm:t>
    </dgm:pt>
    <dgm:pt modelId="{9BE2B9C2-4BE9-4119-9AB4-11FC41631530}" type="pres">
      <dgm:prSet presAssocID="{50311F84-753F-48CF-9FFD-71BF4DFC7F0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05446FA-EA67-49D4-B14F-60937D8D68BA}" type="pres">
      <dgm:prSet presAssocID="{D5E98592-6244-45C0-8C5B-C13F22A8493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8A2AE22-088A-4C78-902E-2FB317A2CC30}" type="pres">
      <dgm:prSet presAssocID="{A3777F95-598E-4C6A-A589-A432E92A6FBC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3443D83A-0B79-4366-BFDA-61DF123285CB}" type="pres">
      <dgm:prSet presAssocID="{A3777F95-598E-4C6A-A589-A432E92A6FBC}" presName="connectorText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0D5EBB5A-2233-44A3-95B0-F16A11973E33}" type="pres">
      <dgm:prSet presAssocID="{39E562A0-0DC8-4871-B042-3E5163D20F9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2241A44-95AB-4CAA-B32D-36C9DBD99B6C}" type="pres">
      <dgm:prSet presAssocID="{E9FD08B9-1D04-4D37-B8B4-BC0E15B6A45D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8AA6DBF2-4ADF-41EA-A5FE-31775B62B87B}" type="pres">
      <dgm:prSet presAssocID="{E9FD08B9-1D04-4D37-B8B4-BC0E15B6A45D}" presName="connectorText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D559960D-4440-409B-9EB3-62E88F7C7EF1}" type="pres">
      <dgm:prSet presAssocID="{1366A902-CD8E-4690-8E22-7BCAF5F07FC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55F5016-E20D-4F64-9C46-C8F1B4E6873A}" type="pres">
      <dgm:prSet presAssocID="{B26DFD78-6D94-41D0-AFFB-1CE5DB4AC10E}" presName="sibTrans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2C1F5B5F-9FCF-4F4E-8936-35E4A69BDE63}" type="pres">
      <dgm:prSet presAssocID="{B26DFD78-6D94-41D0-AFFB-1CE5DB4AC10E}" presName="connectorTex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</dgm:ptLst>
  <dgm:cxnLst>
    <dgm:cxn modelId="{B2D84560-AEAC-4D8E-BA0B-391186758920}" type="presOf" srcId="{E9FD08B9-1D04-4D37-B8B4-BC0E15B6A45D}" destId="{8AA6DBF2-4ADF-41EA-A5FE-31775B62B87B}" srcOrd="1" destOrd="0" presId="urn:microsoft.com/office/officeart/2005/8/layout/cycle2"/>
    <dgm:cxn modelId="{34603661-33DA-423A-A8B1-71F0BCB278B6}" type="presOf" srcId="{A3777F95-598E-4C6A-A589-A432E92A6FBC}" destId="{3443D83A-0B79-4366-BFDA-61DF123285CB}" srcOrd="1" destOrd="0" presId="urn:microsoft.com/office/officeart/2005/8/layout/cycle2"/>
    <dgm:cxn modelId="{79E246A9-13B7-4F2A-A128-A5E2AEE8A9DF}" srcId="{50311F84-753F-48CF-9FFD-71BF4DFC7F0A}" destId="{39E562A0-0DC8-4871-B042-3E5163D20F9B}" srcOrd="1" destOrd="0" parTransId="{738CBB50-4ADA-4E9D-ABA2-8DBCF7D59192}" sibTransId="{E9FD08B9-1D04-4D37-B8B4-BC0E15B6A45D}"/>
    <dgm:cxn modelId="{F6855E80-18B4-488A-BB97-26B3B132480C}" type="presOf" srcId="{B26DFD78-6D94-41D0-AFFB-1CE5DB4AC10E}" destId="{2C1F5B5F-9FCF-4F4E-8936-35E4A69BDE63}" srcOrd="1" destOrd="0" presId="urn:microsoft.com/office/officeart/2005/8/layout/cycle2"/>
    <dgm:cxn modelId="{343A74A7-0EDC-4D4A-ADF5-88D1C0CAD0FD}" type="presOf" srcId="{1366A902-CD8E-4690-8E22-7BCAF5F07FC6}" destId="{D559960D-4440-409B-9EB3-62E88F7C7EF1}" srcOrd="0" destOrd="0" presId="urn:microsoft.com/office/officeart/2005/8/layout/cycle2"/>
    <dgm:cxn modelId="{50F159A7-2B3D-49CE-9AE6-BDA422741826}" srcId="{50311F84-753F-48CF-9FFD-71BF4DFC7F0A}" destId="{D5E98592-6244-45C0-8C5B-C13F22A8493B}" srcOrd="0" destOrd="0" parTransId="{0A160A67-009C-4062-8AF0-F21C5655B3E7}" sibTransId="{A3777F95-598E-4C6A-A589-A432E92A6FBC}"/>
    <dgm:cxn modelId="{F135DCEB-7C53-4E7A-96F1-AA8EFD037A4C}" type="presOf" srcId="{B26DFD78-6D94-41D0-AFFB-1CE5DB4AC10E}" destId="{955F5016-E20D-4F64-9C46-C8F1B4E6873A}" srcOrd="0" destOrd="0" presId="urn:microsoft.com/office/officeart/2005/8/layout/cycle2"/>
    <dgm:cxn modelId="{BDFF8784-D0C9-43C7-A08B-02273FAB74B2}" srcId="{50311F84-753F-48CF-9FFD-71BF4DFC7F0A}" destId="{1366A902-CD8E-4690-8E22-7BCAF5F07FC6}" srcOrd="2" destOrd="0" parTransId="{424CF325-7E27-434C-B3CF-4DAC31391390}" sibTransId="{B26DFD78-6D94-41D0-AFFB-1CE5DB4AC10E}"/>
    <dgm:cxn modelId="{94072AEE-758B-4B82-90B9-23F0B7C207B8}" type="presOf" srcId="{39E562A0-0DC8-4871-B042-3E5163D20F9B}" destId="{0D5EBB5A-2233-44A3-95B0-F16A11973E33}" srcOrd="0" destOrd="0" presId="urn:microsoft.com/office/officeart/2005/8/layout/cycle2"/>
    <dgm:cxn modelId="{BE17932A-72B5-4D84-B723-19ADA99CDF42}" type="presOf" srcId="{E9FD08B9-1D04-4D37-B8B4-BC0E15B6A45D}" destId="{F2241A44-95AB-4CAA-B32D-36C9DBD99B6C}" srcOrd="0" destOrd="0" presId="urn:microsoft.com/office/officeart/2005/8/layout/cycle2"/>
    <dgm:cxn modelId="{D2E7AF48-9640-4D9C-BFA5-F239CBFF4674}" type="presOf" srcId="{50311F84-753F-48CF-9FFD-71BF4DFC7F0A}" destId="{9BE2B9C2-4BE9-4119-9AB4-11FC41631530}" srcOrd="0" destOrd="0" presId="urn:microsoft.com/office/officeart/2005/8/layout/cycle2"/>
    <dgm:cxn modelId="{C0242706-B683-4122-83BF-83D03A6315F2}" type="presOf" srcId="{D5E98592-6244-45C0-8C5B-C13F22A8493B}" destId="{005446FA-EA67-49D4-B14F-60937D8D68BA}" srcOrd="0" destOrd="0" presId="urn:microsoft.com/office/officeart/2005/8/layout/cycle2"/>
    <dgm:cxn modelId="{95F9757F-E782-47CD-B4DE-DCED10D3DCE5}" type="presOf" srcId="{A3777F95-598E-4C6A-A589-A432E92A6FBC}" destId="{58A2AE22-088A-4C78-902E-2FB317A2CC30}" srcOrd="0" destOrd="0" presId="urn:microsoft.com/office/officeart/2005/8/layout/cycle2"/>
    <dgm:cxn modelId="{586C56C4-476F-44E0-B491-38CA615B17F4}" type="presParOf" srcId="{9BE2B9C2-4BE9-4119-9AB4-11FC41631530}" destId="{005446FA-EA67-49D4-B14F-60937D8D68BA}" srcOrd="0" destOrd="0" presId="urn:microsoft.com/office/officeart/2005/8/layout/cycle2"/>
    <dgm:cxn modelId="{2BB886C1-09F2-4F2E-B8A6-F8D6679983F1}" type="presParOf" srcId="{9BE2B9C2-4BE9-4119-9AB4-11FC41631530}" destId="{58A2AE22-088A-4C78-902E-2FB317A2CC30}" srcOrd="1" destOrd="0" presId="urn:microsoft.com/office/officeart/2005/8/layout/cycle2"/>
    <dgm:cxn modelId="{13E389F8-FE77-4B26-84F9-9D58AD92FF44}" type="presParOf" srcId="{58A2AE22-088A-4C78-902E-2FB317A2CC30}" destId="{3443D83A-0B79-4366-BFDA-61DF123285CB}" srcOrd="0" destOrd="0" presId="urn:microsoft.com/office/officeart/2005/8/layout/cycle2"/>
    <dgm:cxn modelId="{120DCEFD-1655-4C97-80D4-8B4089790998}" type="presParOf" srcId="{9BE2B9C2-4BE9-4119-9AB4-11FC41631530}" destId="{0D5EBB5A-2233-44A3-95B0-F16A11973E33}" srcOrd="2" destOrd="0" presId="urn:microsoft.com/office/officeart/2005/8/layout/cycle2"/>
    <dgm:cxn modelId="{F13591AD-500C-45F8-A4BD-BAEED1965434}" type="presParOf" srcId="{9BE2B9C2-4BE9-4119-9AB4-11FC41631530}" destId="{F2241A44-95AB-4CAA-B32D-36C9DBD99B6C}" srcOrd="3" destOrd="0" presId="urn:microsoft.com/office/officeart/2005/8/layout/cycle2"/>
    <dgm:cxn modelId="{050D95BB-C333-4949-B63F-9F65C71763DE}" type="presParOf" srcId="{F2241A44-95AB-4CAA-B32D-36C9DBD99B6C}" destId="{8AA6DBF2-4ADF-41EA-A5FE-31775B62B87B}" srcOrd="0" destOrd="0" presId="urn:microsoft.com/office/officeart/2005/8/layout/cycle2"/>
    <dgm:cxn modelId="{D4447B14-A5DA-454E-8797-BCDB3188B95F}" type="presParOf" srcId="{9BE2B9C2-4BE9-4119-9AB4-11FC41631530}" destId="{D559960D-4440-409B-9EB3-62E88F7C7EF1}" srcOrd="4" destOrd="0" presId="urn:microsoft.com/office/officeart/2005/8/layout/cycle2"/>
    <dgm:cxn modelId="{85CB322D-2BE9-4873-A78F-6BA796EA21FA}" type="presParOf" srcId="{9BE2B9C2-4BE9-4119-9AB4-11FC41631530}" destId="{955F5016-E20D-4F64-9C46-C8F1B4E6873A}" srcOrd="5" destOrd="0" presId="urn:microsoft.com/office/officeart/2005/8/layout/cycle2"/>
    <dgm:cxn modelId="{BC21F89F-8887-459C-8C1D-7E93C7CA239E}" type="presParOf" srcId="{955F5016-E20D-4F64-9C46-C8F1B4E6873A}" destId="{2C1F5B5F-9FCF-4F4E-8936-35E4A69BDE6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46FA-EA67-49D4-B14F-60937D8D68BA}">
      <dsp:nvSpPr>
        <dsp:cNvPr id="0" name=""/>
        <dsp:cNvSpPr/>
      </dsp:nvSpPr>
      <dsp:spPr>
        <a:xfrm>
          <a:off x="2817690" y="856"/>
          <a:ext cx="1812995" cy="1812995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Global Reporters</a:t>
          </a:r>
          <a:endParaRPr lang="ko-KR" altLang="en-US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50" charset="-127"/>
            <a:ea typeface="Arial Unicode MS" panose="020B0604020202020204" pitchFamily="50" charset="-127"/>
            <a:cs typeface="Arial Unicode MS" panose="020B0604020202020204" pitchFamily="50" charset="-127"/>
          </a:endParaRPr>
        </a:p>
      </dsp:txBody>
      <dsp:txXfrm>
        <a:off x="3083197" y="266363"/>
        <a:ext cx="1281981" cy="1281981"/>
      </dsp:txXfrm>
    </dsp:sp>
    <dsp:sp modelId="{58A2AE22-088A-4C78-902E-2FB317A2CC30}">
      <dsp:nvSpPr>
        <dsp:cNvPr id="0" name=""/>
        <dsp:cNvSpPr/>
      </dsp:nvSpPr>
      <dsp:spPr>
        <a:xfrm rot="3600000">
          <a:off x="4157018" y="1767623"/>
          <a:ext cx="480963" cy="6118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600" kern="1200"/>
        </a:p>
      </dsp:txBody>
      <dsp:txXfrm>
        <a:off x="4193090" y="1827521"/>
        <a:ext cx="336674" cy="367132"/>
      </dsp:txXfrm>
    </dsp:sp>
    <dsp:sp modelId="{0D5EBB5A-2233-44A3-95B0-F16A11973E33}">
      <dsp:nvSpPr>
        <dsp:cNvPr id="0" name=""/>
        <dsp:cNvSpPr/>
      </dsp:nvSpPr>
      <dsp:spPr>
        <a:xfrm>
          <a:off x="4177927" y="2356857"/>
          <a:ext cx="1812995" cy="1812995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b="1" kern="1200" dirty="0" smtClean="0">
              <a:ln w="3175">
                <a:solidFill>
                  <a:prstClr val="white">
                    <a:lumMod val="75000"/>
                    <a:alpha val="10000"/>
                  </a:prst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화 L" panose="02020503020101020101" pitchFamily="18" charset="-127"/>
              <a:ea typeface="한화 L" panose="02020503020101020101" pitchFamily="18" charset="-127"/>
              <a:cs typeface="Arial" panose="020B0604020202020204" pitchFamily="34" charset="0"/>
            </a:rPr>
            <a:t>Hanwha </a:t>
          </a:r>
          <a:r>
            <a:rPr lang="en-US" altLang="ko-KR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People</a:t>
          </a:r>
          <a:endParaRPr lang="ko-KR" alt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50" charset="-127"/>
            <a:ea typeface="Arial Unicode MS" panose="020B0604020202020204" pitchFamily="50" charset="-127"/>
            <a:cs typeface="Arial Unicode MS" panose="020B0604020202020204" pitchFamily="50" charset="-127"/>
          </a:endParaRPr>
        </a:p>
      </dsp:txBody>
      <dsp:txXfrm>
        <a:off x="4443434" y="2622364"/>
        <a:ext cx="1281981" cy="1281981"/>
      </dsp:txXfrm>
    </dsp:sp>
    <dsp:sp modelId="{F2241A44-95AB-4CAA-B32D-36C9DBD99B6C}">
      <dsp:nvSpPr>
        <dsp:cNvPr id="0" name=""/>
        <dsp:cNvSpPr/>
      </dsp:nvSpPr>
      <dsp:spPr>
        <a:xfrm rot="10800000">
          <a:off x="3497318" y="2957412"/>
          <a:ext cx="480963" cy="6118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-241362"/>
            <a:satOff val="3282"/>
            <a:lumOff val="1386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600" kern="1200"/>
        </a:p>
      </dsp:txBody>
      <dsp:txXfrm rot="10800000">
        <a:off x="3641607" y="3079789"/>
        <a:ext cx="336674" cy="367132"/>
      </dsp:txXfrm>
    </dsp:sp>
    <dsp:sp modelId="{D559960D-4440-409B-9EB3-62E88F7C7EF1}">
      <dsp:nvSpPr>
        <dsp:cNvPr id="0" name=""/>
        <dsp:cNvSpPr/>
      </dsp:nvSpPr>
      <dsp:spPr>
        <a:xfrm>
          <a:off x="1457452" y="2356857"/>
          <a:ext cx="1812995" cy="1812995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Customers</a:t>
          </a:r>
          <a:endParaRPr lang="ko-KR" alt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50" charset="-127"/>
            <a:ea typeface="Arial Unicode MS" panose="020B0604020202020204" pitchFamily="50" charset="-127"/>
            <a:cs typeface="Arial Unicode MS" panose="020B0604020202020204" pitchFamily="50" charset="-127"/>
          </a:endParaRPr>
        </a:p>
      </dsp:txBody>
      <dsp:txXfrm>
        <a:off x="1722959" y="2622364"/>
        <a:ext cx="1281981" cy="1281981"/>
      </dsp:txXfrm>
    </dsp:sp>
    <dsp:sp modelId="{955F5016-E20D-4F64-9C46-C8F1B4E6873A}">
      <dsp:nvSpPr>
        <dsp:cNvPr id="0" name=""/>
        <dsp:cNvSpPr/>
      </dsp:nvSpPr>
      <dsp:spPr>
        <a:xfrm rot="18000000">
          <a:off x="2796781" y="1791200"/>
          <a:ext cx="480963" cy="6118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-482724"/>
            <a:satOff val="6563"/>
            <a:lumOff val="277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600" kern="1200"/>
        </a:p>
      </dsp:txBody>
      <dsp:txXfrm>
        <a:off x="2832853" y="1976056"/>
        <a:ext cx="336674" cy="367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4F150-BE9F-4EC4-BA6D-4D61C521D0E6}" type="datetimeFigureOut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2FB25-A404-4F9A-BC6C-727CE2AA4D2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92911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3434F87-68E5-46C1-999A-0403CF520555}" type="datetimeFigureOut">
              <a:rPr lang="ko-KR" altLang="en-US"/>
              <a:pPr>
                <a:defRPr/>
              </a:pPr>
              <a:t>2021-02-05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ea typeface="맑은 고딕" pitchFamily="50" charset="-127"/>
              </a:defRPr>
            </a:lvl1pPr>
          </a:lstStyle>
          <a:p>
            <a:pPr>
              <a:defRPr/>
            </a:pPr>
            <a:fld id="{98D14800-0673-4F95-B2F9-167EED8AB73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5166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14800-0673-4F95-B2F9-167EED8AB730}" type="slidenum">
              <a:rPr lang="ko-KR" altLang="en-US" smtClean="0"/>
              <a:pPr>
                <a:defRPr/>
              </a:pPr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756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962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E432B15A-71CA-4500-B079-C8CC3AACB83C}" type="slidenum">
              <a:rPr lang="ko-K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1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150000"/>
              </a:lnSpc>
              <a:spcAft>
                <a:spcPct val="20000"/>
              </a:spcAft>
              <a:buFont typeface="Wingdings" pitchFamily="2" charset="2"/>
              <a:buNone/>
              <a:defRPr/>
            </a:pP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cs typeface="Arial" panose="020B0604020202020204" pitchFamily="34" charset="0"/>
            </a:endParaRPr>
          </a:p>
        </p:txBody>
      </p:sp>
      <p:sp>
        <p:nvSpPr>
          <p:cNvPr id="962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E432B15A-71CA-4500-B079-C8CC3AACB83C}" type="slidenum">
              <a:rPr lang="ko-K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02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962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E432B15A-71CA-4500-B079-C8CC3AACB83C}" type="slidenum">
              <a:rPr lang="ko-K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94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14800-0673-4F95-B2F9-167EED8AB730}" type="slidenum">
              <a:rPr lang="ko-KR" altLang="en-US" smtClean="0"/>
              <a:pPr>
                <a:defRPr/>
              </a:pPr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5532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100" dirty="0"/>
          </a:p>
        </p:txBody>
      </p:sp>
      <p:sp>
        <p:nvSpPr>
          <p:cNvPr id="880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C1B0D006-1B78-4224-8830-845F1637DDFB}" type="slidenum">
              <a:rPr lang="ko-K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01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14800-0673-4F95-B2F9-167EED8AB730}" type="slidenum">
              <a:rPr lang="ko-KR" altLang="en-US" smtClean="0"/>
              <a:pPr>
                <a:defRPr/>
              </a:pPr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6401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880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C1B0D006-1B78-4224-8830-845F1637DDFB}" type="slidenum">
              <a:rPr lang="ko-K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59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14800-0673-4F95-B2F9-167EED8AB730}" type="slidenum">
              <a:rPr lang="ko-KR" altLang="en-US" smtClean="0"/>
              <a:pPr>
                <a:defRPr/>
              </a:pPr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9409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880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C1B0D006-1B78-4224-8830-845F1637DDFB}" type="slidenum">
              <a:rPr lang="ko-K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09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14800-0673-4F95-B2F9-167EED8AB730}" type="slidenum">
              <a:rPr lang="ko-KR" altLang="en-US" smtClean="0"/>
              <a:pPr>
                <a:defRPr/>
              </a:pPr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9824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14800-0673-4F95-B2F9-167EED8AB730}" type="slidenum">
              <a:rPr lang="ko-KR" altLang="en-US" smtClean="0"/>
              <a:pPr>
                <a:defRPr/>
              </a:pPr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27218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450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A79FAEC-6C11-49EB-9FC0-750D713D61AF}" type="slidenum">
              <a:rPr lang="ko-KR" alt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88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0FD97-8EBC-497E-B2FB-32ED047B2348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17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0FD97-8EBC-497E-B2FB-32ED047B2348}" type="slidenum">
              <a:rPr lang="ko-KR" altLang="en-US" smtClean="0">
                <a:solidFill>
                  <a:prstClr val="black"/>
                </a:solidFill>
              </a:rPr>
              <a:pPr/>
              <a:t>22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84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0FD97-8EBC-497E-B2FB-32ED047B2348}" type="slidenum">
              <a:rPr lang="ko-KR" altLang="en-US" smtClean="0">
                <a:solidFill>
                  <a:prstClr val="black"/>
                </a:solidFill>
              </a:rPr>
              <a:pPr/>
              <a:t>23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5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460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7EB204-3DF4-4779-91BB-CD48C7FB0EF8}" type="slidenum">
              <a:rPr lang="ko-KR" alt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74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14800-0673-4F95-B2F9-167EED8AB730}" type="slidenum">
              <a:rPr lang="ko-KR" altLang="en-US" smtClean="0"/>
              <a:pPr>
                <a:defRPr/>
              </a:pPr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831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419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B4B72B-DF92-4221-8521-2A7C862440DB}" type="slidenum">
              <a:rPr lang="ko-KR" alt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17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809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FBADCF19-B46A-49BE-8DCF-93660A890DFB}" type="slidenum">
              <a:rPr lang="ko-K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75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819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5F2A67DE-D188-40D3-B96C-FE711173A97D}" type="slidenum">
              <a:rPr lang="ko-K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6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849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D441E948-E5A8-48D3-B219-95B24CC34377}" type="slidenum">
              <a:rPr lang="ko-K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4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931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DB7922F3-B020-4488-8810-3231617476B0}" type="slidenum">
              <a:rPr lang="ko-K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78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972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67A18367-CE7B-482C-BF7B-F7635CF54D79}" type="slidenum">
              <a:rPr lang="ko-K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42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14800-0673-4F95-B2F9-167EED8AB730}" type="slidenum">
              <a:rPr lang="ko-KR" altLang="en-US" smtClean="0"/>
              <a:pPr>
                <a:defRPr/>
              </a:pPr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281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E708E-079A-42D8-ADFE-C6CD40817417}" type="datetime1">
              <a:rPr lang="ko-KR" altLang="en-US" smtClean="0"/>
              <a:t>2021-02-05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BE04-14AE-41FB-9D54-E48034B24F5D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111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BE45-EF8B-425C-84E0-F2F633B4A4D5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431E6-43D8-4CB7-AE3E-05238A22687D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11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575799" y="274644"/>
            <a:ext cx="2971801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60403" y="274644"/>
            <a:ext cx="8712201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8E418-7E9C-4A84-997F-C20B2849FCBB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D40B6-3F97-4768-BE08-35892FE3AE6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5430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5CB56-C8F3-4A3D-9FD3-E61798E74396}" type="slidenum">
              <a:rPr lang="en-GB" altLang="ko-KR"/>
              <a:pPr>
                <a:defRPr/>
              </a:pPr>
              <a:t>‹#›</a:t>
            </a:fld>
            <a:endParaRPr lang="en-GB" altLang="ko-KR" dirty="0"/>
          </a:p>
        </p:txBody>
      </p:sp>
    </p:spTree>
    <p:extLst>
      <p:ext uri="{BB962C8B-B14F-4D97-AF65-F5344CB8AC3E}">
        <p14:creationId xmlns:p14="http://schemas.microsoft.com/office/powerpoint/2010/main" val="3402734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CC4D6-AA85-4582-ACEE-C018F29D2A1E}" type="slidenum">
              <a:rPr lang="en-GB" altLang="ko-KR"/>
              <a:pPr>
                <a:defRPr/>
              </a:pPr>
              <a:t>‹#›</a:t>
            </a:fld>
            <a:endParaRPr lang="en-GB" altLang="ko-KR" dirty="0"/>
          </a:p>
        </p:txBody>
      </p:sp>
    </p:spTree>
    <p:extLst>
      <p:ext uri="{BB962C8B-B14F-4D97-AF65-F5344CB8AC3E}">
        <p14:creationId xmlns:p14="http://schemas.microsoft.com/office/powerpoint/2010/main" val="2556380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FD8AD-BD38-4325-8416-811B5D816104}" type="slidenum">
              <a:rPr lang="en-GB" altLang="ko-KR"/>
              <a:pPr>
                <a:defRPr/>
              </a:pPr>
              <a:t>‹#›</a:t>
            </a:fld>
            <a:endParaRPr lang="en-GB" altLang="ko-KR" dirty="0"/>
          </a:p>
        </p:txBody>
      </p:sp>
    </p:spTree>
    <p:extLst>
      <p:ext uri="{BB962C8B-B14F-4D97-AF65-F5344CB8AC3E}">
        <p14:creationId xmlns:p14="http://schemas.microsoft.com/office/powerpoint/2010/main" val="923656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6FB43-14D4-4DF0-AB9C-6C9EDA94452C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065846" y="6402393"/>
            <a:ext cx="2844800" cy="365125"/>
          </a:xfrm>
        </p:spPr>
        <p:txBody>
          <a:bodyPr anchor="ctr"/>
          <a:lstStyle>
            <a:lvl1pPr algn="r">
              <a:defRPr sz="1100">
                <a:solidFill>
                  <a:srgbClr val="898989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defRPr/>
            </a:pPr>
            <a:fld id="{BB941CE0-AF20-4002-BFC7-4223A37FE52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2851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D4647-41D0-4259-9F22-5F42B929D919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065846" y="6402393"/>
            <a:ext cx="2844800" cy="365125"/>
          </a:xfrm>
        </p:spPr>
        <p:txBody>
          <a:bodyPr anchor="ctr"/>
          <a:lstStyle>
            <a:lvl1pPr algn="r">
              <a:defRPr sz="1100">
                <a:solidFill>
                  <a:srgbClr val="898989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defRPr/>
            </a:pPr>
            <a:fld id="{D8801B9D-E956-41D7-AE2E-42EBB44DEBED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24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BB51B-D62E-4E7F-9682-4DF2B9E4D816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15CB8-0976-4864-9CB1-6F88628A1579}" type="slidenum">
              <a:rPr lang="ko-KR" altLang="en-US" smtClean="0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54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3EF5F-0692-417A-B116-D8CD890F9A19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B2CB9-2689-47B5-9392-A4B494D25A8D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737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B9E5A-119D-4FA9-84D4-3DC5DD6ABAA8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1657E-39A0-49A0-964E-1784BC65787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579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21526-6264-4750-8DDE-4CBE182C3254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46612-9BD4-4C46-AB15-239310659C6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645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2E0AE-E8E3-43D7-A7C8-54C3CB915AC1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3264D-6838-48FC-9A58-9619181CA35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98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0AB05-D7CF-4541-935C-919BC584E528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462C-BB42-4E6A-B398-A5E643E0A79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1794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4" indent="0">
              <a:buNone/>
              <a:defRPr sz="900"/>
            </a:lvl4pPr>
            <a:lvl5pPr marL="1828846" indent="0">
              <a:buNone/>
              <a:defRPr sz="900"/>
            </a:lvl5pPr>
            <a:lvl6pPr marL="2286057" indent="0">
              <a:buNone/>
              <a:defRPr sz="900"/>
            </a:lvl6pPr>
            <a:lvl7pPr marL="2743269" indent="0">
              <a:buNone/>
              <a:defRPr sz="900"/>
            </a:lvl7pPr>
            <a:lvl8pPr marL="3200480" indent="0">
              <a:buNone/>
              <a:defRPr sz="900"/>
            </a:lvl8pPr>
            <a:lvl9pPr marL="3657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41CF0-B87C-4633-B5A8-FD8DAABBC966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80E85-8736-400D-BE2E-4EC7D49C2C9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3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4" indent="0">
              <a:buNone/>
              <a:defRPr sz="900"/>
            </a:lvl4pPr>
            <a:lvl5pPr marL="1828846" indent="0">
              <a:buNone/>
              <a:defRPr sz="900"/>
            </a:lvl5pPr>
            <a:lvl6pPr marL="2286057" indent="0">
              <a:buNone/>
              <a:defRPr sz="900"/>
            </a:lvl6pPr>
            <a:lvl7pPr marL="2743269" indent="0">
              <a:buNone/>
              <a:defRPr sz="900"/>
            </a:lvl7pPr>
            <a:lvl8pPr marL="3200480" indent="0">
              <a:buNone/>
              <a:defRPr sz="900"/>
            </a:lvl8pPr>
            <a:lvl9pPr marL="3657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3BDD9-3781-4B36-B270-FDBB082DA153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89D81-31CA-42DE-9528-E91BE0E52D0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428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D3A79BC-3CAF-44EA-8911-4ABD854563C1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solidFill>
                  <a:srgbClr val="898989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1F5B72E8-565F-46F8-AA9B-E88AAB8875B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12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23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34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46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8" indent="-342908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9" indent="-285757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pic>
        <p:nvPicPr>
          <p:cNvPr id="2052" name="Picture 2" descr="C:\Users\Owner\Desktop\AV materials\CI, 폰트 최신\Hanwha_CMYK_43_EH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3" y="274638"/>
            <a:ext cx="1440160" cy="41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직선 연결선 6"/>
          <p:cNvCxnSpPr/>
          <p:nvPr userDrawn="1"/>
        </p:nvCxnSpPr>
        <p:spPr>
          <a:xfrm>
            <a:off x="0" y="476250"/>
            <a:ext cx="312615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13"/>
          <p:cNvSpPr>
            <a:spLocks noGrp="1"/>
          </p:cNvSpPr>
          <p:nvPr>
            <p:ph type="sldNum" sz="quarter" idx="4"/>
          </p:nvPr>
        </p:nvSpPr>
        <p:spPr bwMode="gray">
          <a:xfrm>
            <a:off x="10755927" y="6553200"/>
            <a:ext cx="441569" cy="107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85000"/>
              </a:lnSpc>
              <a:defRPr kumimoji="0" sz="6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6F6D0EE-9752-4CB2-8545-40082769EB2F}" type="slidenum">
              <a:rPr lang="en-GB" altLang="ko-KR"/>
              <a:pPr>
                <a:defRPr/>
              </a:pPr>
              <a:t>‹#›</a:t>
            </a:fld>
            <a:endParaRPr lang="en-GB" altLang="ko-K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12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23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34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46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8" indent="-342908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9" indent="-285757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개체 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075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ED28005-061E-4971-957A-CB4C2ED7DF93}" type="datetime1">
              <a:rPr lang="ko-KR" altLang="en-US" smtClean="0"/>
              <a:t>2021-02-05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3"/>
            <a:ext cx="12192000" cy="87312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white"/>
              </a:solidFill>
            </a:endParaRPr>
          </a:p>
        </p:txBody>
      </p:sp>
      <p:pic>
        <p:nvPicPr>
          <p:cNvPr id="3079" name="Picture 2" descr="C:\Users\Owner\Desktop\AV materials\CI, 폰트 최신\Hanwha_CMYK_43_EH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970" y="115892"/>
            <a:ext cx="101990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3"/>
          <p:cNvSpPr>
            <a:spLocks noGrp="1"/>
          </p:cNvSpPr>
          <p:nvPr>
            <p:ph type="sldNum" sz="quarter" idx="4"/>
          </p:nvPr>
        </p:nvSpPr>
        <p:spPr bwMode="gray">
          <a:xfrm>
            <a:off x="10755927" y="6553200"/>
            <a:ext cx="441569" cy="107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85000"/>
              </a:lnSpc>
              <a:defRPr kumimoji="0" sz="6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F9B46F-7975-4B72-B41E-884E425D1E6D}" type="slidenum">
              <a:rPr lang="en-GB" altLang="ko-KR"/>
              <a:pPr>
                <a:defRPr/>
              </a:pPr>
              <a:t>‹#›</a:t>
            </a:fld>
            <a:endParaRPr lang="en-GB" altLang="ko-KR" dirty="0"/>
          </a:p>
        </p:txBody>
      </p:sp>
      <p:sp>
        <p:nvSpPr>
          <p:cNvPr id="3081" name="TextBox 12"/>
          <p:cNvSpPr txBox="1">
            <a:spLocks noChangeArrowheads="1"/>
          </p:cNvSpPr>
          <p:nvPr userDrawn="1"/>
        </p:nvSpPr>
        <p:spPr bwMode="gray">
          <a:xfrm>
            <a:off x="10593754" y="6561143"/>
            <a:ext cx="143998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r" eaLnBrk="1" latinLnBrk="1" hangingPunct="1">
              <a:lnSpc>
                <a:spcPct val="85000"/>
              </a:lnSpc>
              <a:defRPr/>
            </a:pPr>
            <a:r>
              <a:rPr kumimoji="0" lang="en-GB" altLang="ko-KR" sz="600" dirty="0">
                <a:solidFill>
                  <a:srgbClr val="000000"/>
                </a:solidFill>
                <a:sym typeface="Symbol" pitchFamily="18" charset="2"/>
              </a:rPr>
              <a:t> </a:t>
            </a:r>
            <a:r>
              <a:rPr kumimoji="0" lang="en-GB" altLang="ko-KR" sz="600" dirty="0">
                <a:solidFill>
                  <a:srgbClr val="000000"/>
                </a:solidFill>
              </a:rPr>
              <a:t>© </a:t>
            </a:r>
            <a:r>
              <a:rPr kumimoji="0" lang="en-GB" altLang="ko-KR" sz="600" dirty="0">
                <a:solidFill>
                  <a:srgbClr val="000000"/>
                </a:solidFill>
                <a:latin typeface="한화 R" pitchFamily="18" charset="-127"/>
                <a:ea typeface="한화 R" pitchFamily="18" charset="-127"/>
              </a:rPr>
              <a:t>Hanwha</a:t>
            </a:r>
            <a:r>
              <a:rPr kumimoji="0" lang="en-GB" altLang="ko-KR" sz="600" dirty="0">
                <a:solidFill>
                  <a:srgbClr val="000000"/>
                </a:solidFill>
              </a:rPr>
              <a:t> 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12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23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34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46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8" indent="-342908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9" indent="-285757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9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1" Type="http://schemas.microsoft.com/office/2007/relationships/diagramDrawing" Target="../diagrams/drawing1.xml"/><Relationship Id="rId5" Type="http://schemas.openxmlformats.org/officeDocument/2006/relationships/image" Target="../media/image51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0.png"/><Relationship Id="rId9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pngarts.com/explore/6448&amp;psig=AOvVaw3vV2xmLaODnQUgzT8AFnaG&amp;ust=1612312054604000&amp;source=images&amp;cd=vfe&amp;ved=0CAIQjRxqFwoTCPjVyM34ye4CFQAAAAAdAAAAABAD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★DATA★\0_PROJECT\한화글로벌커뮤니케이션워크샵\00실행\발표자료 및 영상\PPT탬플릿\발표자료\2차\KakaoTalk_20191018_130611178_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"/>
          <a:stretch/>
        </p:blipFill>
        <p:spPr bwMode="auto">
          <a:xfrm>
            <a:off x="0" y="0"/>
            <a:ext cx="12000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제목 1"/>
          <p:cNvSpPr txBox="1">
            <a:spLocks/>
          </p:cNvSpPr>
          <p:nvPr/>
        </p:nvSpPr>
        <p:spPr bwMode="auto">
          <a:xfrm>
            <a:off x="263352" y="981079"/>
            <a:ext cx="8310562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3900" b="1" dirty="0">
                <a:solidFill>
                  <a:srgbClr val="000000"/>
                </a:solidFill>
                <a:latin typeface="한화 R" pitchFamily="18" charset="-127"/>
                <a:ea typeface="한화 R" pitchFamily="18" charset="-127"/>
              </a:rPr>
              <a:t>Hanwha Group</a:t>
            </a:r>
            <a:r>
              <a:rPr kumimoji="0" lang="en-US" altLang="ko-KR" sz="4401" b="1" dirty="0">
                <a:solidFill>
                  <a:srgbClr val="000000"/>
                </a:solidFill>
                <a:latin typeface="Cambria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2021 Global Communications Workshop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8688288" y="5301208"/>
            <a:ext cx="324036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2" descr="C:\Users\Owner\Desktop\AV materials\CI, 폰트 최신\Hanwha_CMYK_43_E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20" y="6168940"/>
            <a:ext cx="1735728" cy="50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50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직사각형 45"/>
          <p:cNvSpPr/>
          <p:nvPr/>
        </p:nvSpPr>
        <p:spPr bwMode="auto">
          <a:xfrm>
            <a:off x="764640" y="4378125"/>
            <a:ext cx="10585176" cy="18483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cxnSp>
        <p:nvCxnSpPr>
          <p:cNvPr id="38" name="직선 연결선 37"/>
          <p:cNvCxnSpPr/>
          <p:nvPr/>
        </p:nvCxnSpPr>
        <p:spPr>
          <a:xfrm>
            <a:off x="1143000" y="476250"/>
            <a:ext cx="45529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655233" y="1725911"/>
            <a:ext cx="88106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1463" indent="-271463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1pPr>
            <a:lvl2pPr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2pPr>
            <a:lvl3pPr marL="1143000" indent="-228600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3pPr>
            <a:lvl4pPr marL="1600200" indent="-228600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4pPr>
            <a:lvl5pPr marL="2057400" indent="-228600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9pPr>
          </a:lstStyle>
          <a:p>
            <a:pPr eaLnBrk="1" fontAlgn="auto" latinLnBrk="1" hangingPunct="1">
              <a:lnSpc>
                <a:spcPct val="150000"/>
              </a:lnSpc>
              <a:spcBef>
                <a:spcPct val="30000"/>
              </a:spcBef>
              <a:spcAft>
                <a:spcPct val="20000"/>
              </a:spcAft>
              <a:buFont typeface="Wingdings" pitchFamily="2" charset="2"/>
              <a:buChar char="q"/>
              <a:defRPr/>
            </a:pPr>
            <a:r>
              <a:rPr lang="en-US" altLang="ko-KR" sz="1400" dirty="0" bmk="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From launch (September 2015) to present</a:t>
            </a:r>
            <a:endParaRPr lang="ko-KR" altLang="en-US" sz="1400" dirty="0" bmk="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직사각형 22"/>
          <p:cNvSpPr/>
          <p:nvPr/>
        </p:nvSpPr>
        <p:spPr bwMode="auto">
          <a:xfrm>
            <a:off x="767408" y="2171773"/>
            <a:ext cx="10585176" cy="18483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882460" y="2269289"/>
            <a:ext cx="3145519" cy="1735775"/>
            <a:chOff x="923100" y="2269289"/>
            <a:chExt cx="3145519" cy="1735775"/>
          </a:xfrm>
        </p:grpSpPr>
        <p:pic>
          <p:nvPicPr>
            <p:cNvPr id="46100" name="그림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18"/>
            <a:stretch>
              <a:fillRect/>
            </a:stretch>
          </p:blipFill>
          <p:spPr bwMode="auto">
            <a:xfrm>
              <a:off x="1274918" y="2269289"/>
              <a:ext cx="2441882" cy="144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 bwMode="auto">
            <a:xfrm>
              <a:off x="923100" y="3743454"/>
              <a:ext cx="3145519" cy="2616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No. 1 Photo</a:t>
              </a:r>
              <a:r>
                <a:rPr kumimoji="0" lang="ko-KR" altLang="en-US" sz="11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altLang="ko-KR" sz="11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Contest</a:t>
              </a:r>
              <a:endParaRPr kumimoji="0" lang="ko-KR" altLang="en-US" sz="11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655233" y="3976192"/>
            <a:ext cx="88106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1463" indent="-271463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1pPr>
            <a:lvl2pPr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2pPr>
            <a:lvl3pPr marL="1143000" indent="-228600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3pPr>
            <a:lvl4pPr marL="1600200" indent="-228600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4pPr>
            <a:lvl5pPr marL="2057400" indent="-228600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9pPr>
          </a:lstStyle>
          <a:p>
            <a:pPr eaLnBrk="1" fontAlgn="auto" latinLnBrk="1" hangingPunct="1">
              <a:lnSpc>
                <a:spcPct val="150000"/>
              </a:lnSpc>
              <a:spcBef>
                <a:spcPct val="30000"/>
              </a:spcBef>
              <a:spcAft>
                <a:spcPct val="20000"/>
              </a:spcAft>
              <a:buFont typeface="Wingdings" pitchFamily="2" charset="2"/>
              <a:buChar char="q"/>
              <a:defRPr/>
            </a:pPr>
            <a:r>
              <a:rPr lang="en-US" altLang="ko-KR" sz="1400" dirty="0" bmk="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Last</a:t>
            </a:r>
            <a:r>
              <a:rPr lang="ko-KR" altLang="en-US" sz="1400" dirty="0" bmk="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ko-KR" sz="1400" dirty="0" bmk="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 year</a:t>
            </a:r>
            <a:endParaRPr lang="ko-KR" altLang="en-US" sz="1400" dirty="0" bmk="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746703" y="2263071"/>
            <a:ext cx="4133912" cy="1741993"/>
            <a:chOff x="3618272" y="2263071"/>
            <a:chExt cx="4133912" cy="1741993"/>
          </a:xfrm>
        </p:grpSpPr>
        <p:sp>
          <p:nvSpPr>
            <p:cNvPr id="16" name="TextBox 15"/>
            <p:cNvSpPr txBox="1"/>
            <p:nvPr/>
          </p:nvSpPr>
          <p:spPr bwMode="auto">
            <a:xfrm>
              <a:off x="3618272" y="3743454"/>
              <a:ext cx="413391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No. 2 2019 New years message from chairman Kim</a:t>
              </a:r>
              <a:endParaRPr kumimoji="0" lang="ko-KR" altLang="en-US" sz="11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947" y="2263071"/>
              <a:ext cx="2594562" cy="1459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그룹 1"/>
          <p:cNvGrpSpPr/>
          <p:nvPr/>
        </p:nvGrpSpPr>
        <p:grpSpPr>
          <a:xfrm>
            <a:off x="7599338" y="2263071"/>
            <a:ext cx="3640598" cy="1741993"/>
            <a:chOff x="7639978" y="2263071"/>
            <a:chExt cx="3640598" cy="1741993"/>
          </a:xfrm>
        </p:grpSpPr>
        <p:sp>
          <p:nvSpPr>
            <p:cNvPr id="20" name="TextBox 19"/>
            <p:cNvSpPr txBox="1"/>
            <p:nvPr/>
          </p:nvSpPr>
          <p:spPr bwMode="auto">
            <a:xfrm>
              <a:off x="7639978" y="3743454"/>
              <a:ext cx="364059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No. 3 </a:t>
              </a:r>
              <a:r>
                <a:rPr kumimoji="0"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2020 New years message from chairman Kim</a:t>
              </a:r>
              <a:endParaRPr kumimoji="0" lang="ko-KR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4897" y="2263071"/>
              <a:ext cx="2670761" cy="1444344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592348" y="4437112"/>
            <a:ext cx="3861788" cy="1719641"/>
            <a:chOff x="882461" y="4465983"/>
            <a:chExt cx="3861788" cy="1719641"/>
          </a:xfrm>
        </p:grpSpPr>
        <p:sp>
          <p:nvSpPr>
            <p:cNvPr id="27" name="TextBox 26"/>
            <p:cNvSpPr txBox="1"/>
            <p:nvPr/>
          </p:nvSpPr>
          <p:spPr bwMode="auto">
            <a:xfrm>
              <a:off x="882461" y="5924014"/>
              <a:ext cx="386178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No. 1 </a:t>
              </a:r>
              <a:r>
                <a:rPr kumimoji="0"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2020 New years message from chairman Kim</a:t>
              </a:r>
              <a:endParaRPr kumimoji="0" lang="ko-KR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390" y="4465983"/>
              <a:ext cx="2441883" cy="1452592"/>
            </a:xfrm>
            <a:prstGeom prst="rect">
              <a:avLst/>
            </a:prstGeom>
          </p:spPr>
        </p:pic>
      </p:grpSp>
      <p:grpSp>
        <p:nvGrpSpPr>
          <p:cNvPr id="10" name="그룹 9"/>
          <p:cNvGrpSpPr/>
          <p:nvPr/>
        </p:nvGrpSpPr>
        <p:grpSpPr>
          <a:xfrm>
            <a:off x="4139347" y="4447169"/>
            <a:ext cx="3348624" cy="1732014"/>
            <a:chOff x="4619584" y="4406960"/>
            <a:chExt cx="3348624" cy="1732014"/>
          </a:xfrm>
        </p:grpSpPr>
        <p:sp>
          <p:nvSpPr>
            <p:cNvPr id="30" name="TextBox 29"/>
            <p:cNvSpPr txBox="1"/>
            <p:nvPr/>
          </p:nvSpPr>
          <p:spPr bwMode="auto">
            <a:xfrm>
              <a:off x="4619584" y="5877364"/>
              <a:ext cx="334862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No. 2 </a:t>
              </a:r>
              <a:r>
                <a:rPr kumimoji="0"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Hanwha helps the fight against covid-19</a:t>
              </a: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3209" y="4406960"/>
              <a:ext cx="2601374" cy="1452274"/>
            </a:xfrm>
            <a:prstGeom prst="rect">
              <a:avLst/>
            </a:prstGeom>
          </p:spPr>
        </p:pic>
      </p:grpSp>
      <p:grpSp>
        <p:nvGrpSpPr>
          <p:cNvPr id="11" name="그룹 10"/>
          <p:cNvGrpSpPr/>
          <p:nvPr/>
        </p:nvGrpSpPr>
        <p:grpSpPr>
          <a:xfrm>
            <a:off x="7872156" y="4437111"/>
            <a:ext cx="3137022" cy="1828373"/>
            <a:chOff x="7729463" y="4429078"/>
            <a:chExt cx="3137022" cy="1828373"/>
          </a:xfrm>
        </p:grpSpPr>
        <p:sp>
          <p:nvSpPr>
            <p:cNvPr id="28" name="TextBox 27"/>
            <p:cNvSpPr txBox="1"/>
            <p:nvPr/>
          </p:nvSpPr>
          <p:spPr bwMode="auto">
            <a:xfrm>
              <a:off x="7729463" y="5826564"/>
              <a:ext cx="313702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No. 3</a:t>
              </a:r>
              <a:r>
                <a:rPr kumimoji="0" lang="en-US" altLang="ko-KR" sz="11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Hanwha energy celebrates its completion of the worlds first ~</a:t>
              </a: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88210" y="4429078"/>
              <a:ext cx="2619529" cy="1430155"/>
            </a:xfrm>
            <a:prstGeom prst="rect">
              <a:avLst/>
            </a:prstGeom>
          </p:spPr>
        </p:pic>
      </p:grpSp>
      <p:sp>
        <p:nvSpPr>
          <p:cNvPr id="25" name="직사각형 24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NEWSLETTER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551384" y="718154"/>
            <a:ext cx="8174170" cy="56169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Most Viewed Contents Top 3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551384" y="1628800"/>
            <a:ext cx="11089232" cy="4911650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343472" y="1809094"/>
            <a:ext cx="9502908" cy="4572234"/>
            <a:chOff x="1195774" y="1809094"/>
            <a:chExt cx="9502908" cy="4572234"/>
          </a:xfrm>
        </p:grpSpPr>
        <p:sp>
          <p:nvSpPr>
            <p:cNvPr id="27" name="직사각형 26"/>
            <p:cNvSpPr/>
            <p:nvPr/>
          </p:nvSpPr>
          <p:spPr bwMode="auto">
            <a:xfrm>
              <a:off x="1248376" y="1809094"/>
              <a:ext cx="9450305" cy="33855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27548" y="1809094"/>
              <a:ext cx="8136904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ea typeface="맑은 고딕" panose="020B0503020000020004" pitchFamily="50" charset="-127"/>
                </a:rPr>
                <a:t>Business </a:t>
              </a:r>
              <a:r>
                <a:rPr lang="en-US" altLang="ko-KR" sz="1600" b="1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Feature Articles (1) – Key momentum targeted contents</a:t>
              </a:r>
              <a:endParaRPr lang="ko-KR" altLang="en-US" sz="16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7765" y="2181979"/>
              <a:ext cx="2360917" cy="1929496"/>
            </a:xfrm>
            <a:prstGeom prst="rect">
              <a:avLst/>
            </a:prstGeom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4"/>
            <a:srcRect r="17666" b="347"/>
            <a:stretch/>
          </p:blipFill>
          <p:spPr>
            <a:xfrm>
              <a:off x="4762413" y="4148115"/>
              <a:ext cx="3519605" cy="2220044"/>
            </a:xfrm>
            <a:prstGeom prst="rect">
              <a:avLst/>
            </a:prstGeom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 rotWithShape="1">
            <a:blip r:embed="rId5"/>
            <a:srcRect r="7644" b="22"/>
            <a:stretch/>
          </p:blipFill>
          <p:spPr>
            <a:xfrm>
              <a:off x="8354794" y="4159474"/>
              <a:ext cx="2343887" cy="2208685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48377" y="2168204"/>
              <a:ext cx="2713162" cy="1943271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7"/>
            <a:srcRect r="7479"/>
            <a:stretch/>
          </p:blipFill>
          <p:spPr>
            <a:xfrm>
              <a:off x="1195774" y="4167572"/>
              <a:ext cx="3524091" cy="2213756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07768" y="2180058"/>
              <a:ext cx="4274250" cy="1943271"/>
            </a:xfrm>
            <a:prstGeom prst="rect">
              <a:avLst/>
            </a:prstGeom>
          </p:spPr>
        </p:pic>
      </p:grpSp>
      <p:sp>
        <p:nvSpPr>
          <p:cNvPr id="14" name="직사각형 13"/>
          <p:cNvSpPr/>
          <p:nvPr/>
        </p:nvSpPr>
        <p:spPr>
          <a:xfrm>
            <a:off x="551384" y="1628800"/>
            <a:ext cx="11089232" cy="4911650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NEWSLETTER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551384" y="718154"/>
            <a:ext cx="8174170" cy="56169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Contents Highlight</a:t>
            </a:r>
          </a:p>
        </p:txBody>
      </p:sp>
      <p:cxnSp>
        <p:nvCxnSpPr>
          <p:cNvPr id="17" name="직선 연결선 16"/>
          <p:cNvCxnSpPr/>
          <p:nvPr/>
        </p:nvCxnSpPr>
        <p:spPr>
          <a:xfrm>
            <a:off x="1143000" y="476250"/>
            <a:ext cx="45529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1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직선 연결선 37"/>
          <p:cNvCxnSpPr/>
          <p:nvPr/>
        </p:nvCxnSpPr>
        <p:spPr>
          <a:xfrm>
            <a:off x="1143000" y="476250"/>
            <a:ext cx="45529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551384" y="1628800"/>
            <a:ext cx="11089232" cy="4911650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NEWSLETTER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551384" y="718154"/>
            <a:ext cx="8174170" cy="56169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Contents Highlight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1215008" y="1896970"/>
            <a:ext cx="9705528" cy="4412350"/>
            <a:chOff x="1143000" y="1896970"/>
            <a:chExt cx="9705528" cy="4412350"/>
          </a:xfrm>
        </p:grpSpPr>
        <p:sp>
          <p:nvSpPr>
            <p:cNvPr id="27" name="직사각형 26"/>
            <p:cNvSpPr/>
            <p:nvPr/>
          </p:nvSpPr>
          <p:spPr bwMode="auto">
            <a:xfrm>
              <a:off x="1294010" y="1896970"/>
              <a:ext cx="9554518" cy="33855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27548" y="1907849"/>
              <a:ext cx="8136904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ea typeface="맑은 고딕" panose="020B0503020000020004" pitchFamily="50" charset="-127"/>
                </a:rPr>
                <a:t>Business </a:t>
              </a:r>
              <a:r>
                <a:rPr lang="en-US" altLang="ko-KR" sz="1600" b="1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Feature Articles (2) – </a:t>
              </a:r>
              <a:r>
                <a:rPr lang="en-US" altLang="ko-KR" sz="1600" b="1" dirty="0" smtClean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Thought leadership contents</a:t>
              </a:r>
              <a:endParaRPr lang="ko-KR" altLang="en-US" sz="16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24" name="Picture 2" descr="How the Flying Vehicles of the Future Will Transform Commuting as We Know It">
              <a:extLst>
                <a:ext uri="{FF2B5EF4-FFF2-40B4-BE49-F238E27FC236}">
                  <a16:creationId xmlns="" xmlns:a16="http://schemas.microsoft.com/office/drawing/2014/main" id="{93022E4B-5DF8-477C-82BB-CFC9A18B9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010" y="2258640"/>
              <a:ext cx="4475739" cy="1818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="" xmlns:a16="http://schemas.microsoft.com/office/drawing/2014/main" id="{A2D58756-6170-475D-BB41-82C49BBDB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4089308"/>
              <a:ext cx="5601072" cy="2220012"/>
            </a:xfrm>
            <a:prstGeom prst="rect">
              <a:avLst/>
            </a:prstGeom>
          </p:spPr>
        </p:pic>
        <p:pic>
          <p:nvPicPr>
            <p:cNvPr id="35" name="Picture 5">
              <a:extLst>
                <a:ext uri="{FF2B5EF4-FFF2-40B4-BE49-F238E27FC236}">
                  <a16:creationId xmlns="" xmlns:a16="http://schemas.microsoft.com/office/drawing/2014/main" id="{1029CC59-8CF8-4A60-8D70-ED154DBC9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4863" y="2287026"/>
              <a:ext cx="2530997" cy="1800199"/>
            </a:xfrm>
            <a:prstGeom prst="rect">
              <a:avLst/>
            </a:prstGeom>
          </p:spPr>
        </p:pic>
        <p:pic>
          <p:nvPicPr>
            <p:cNvPr id="39" name="Picture 9">
              <a:extLst>
                <a:ext uri="{FF2B5EF4-FFF2-40B4-BE49-F238E27FC236}">
                  <a16:creationId xmlns="" xmlns:a16="http://schemas.microsoft.com/office/drawing/2014/main" id="{CEEC0B0C-DF15-4AFE-B7DF-2F483A184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5917" y="2287026"/>
              <a:ext cx="2492778" cy="1759680"/>
            </a:xfrm>
            <a:prstGeom prst="rect">
              <a:avLst/>
            </a:prstGeom>
          </p:spPr>
        </p:pic>
        <p:pic>
          <p:nvPicPr>
            <p:cNvPr id="36" name="Picture 7">
              <a:extLst>
                <a:ext uri="{FF2B5EF4-FFF2-40B4-BE49-F238E27FC236}">
                  <a16:creationId xmlns="" xmlns:a16="http://schemas.microsoft.com/office/drawing/2014/main" id="{4157B216-B42B-46F0-A77B-D9DECAE7D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0104"/>
            <a:stretch/>
          </p:blipFill>
          <p:spPr>
            <a:xfrm>
              <a:off x="6744072" y="4136121"/>
              <a:ext cx="4104456" cy="2088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9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★DATA★\0_PROJECT\한화글로벌커뮤니케이션워크샵\00실행\발표자료 및 영상\PPT탬플릿\발표자료\2차\KakaoTalk_20191018_130611178_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"/>
          <a:stretch/>
        </p:blipFill>
        <p:spPr bwMode="auto">
          <a:xfrm>
            <a:off x="0" y="0"/>
            <a:ext cx="12000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8688288" y="5301208"/>
            <a:ext cx="324036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2" descr="C:\Users\Owner\Desktop\AV materials\CI, 폰트 최신\Hanwha_CMYK_43_E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20" y="6168940"/>
            <a:ext cx="1735728" cy="50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 bwMode="auto">
          <a:xfrm>
            <a:off x="389146" y="998537"/>
            <a:ext cx="831215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fontAlgn="ctr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dirty="0">
                <a:solidFill>
                  <a:schemeClr val="accent6">
                    <a:lumMod val="75000"/>
                  </a:schemeClr>
                </a:solidFill>
                <a:latin typeface="한화 R" panose="02020503020101020101" pitchFamily="18" charset="-127"/>
                <a:ea typeface="한화 R" panose="02020503020101020101" pitchFamily="18" charset="-127"/>
              </a:rPr>
              <a:t>Hanwha</a:t>
            </a:r>
            <a:r>
              <a:rPr kumimoji="0" lang="en-US" altLang="ko-KR" sz="32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Newsletter</a:t>
            </a:r>
            <a:r>
              <a:rPr kumimoji="0" lang="ko-KR" altLang="en-US" sz="3200" b="1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kumimoji="0" lang="en-US" altLang="ko-KR" sz="32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Annual Review</a:t>
            </a:r>
          </a:p>
          <a:p>
            <a:pPr eaLnBrk="1" fontAlgn="ctr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itchFamily="18" charset="0"/>
              </a:rPr>
              <a:t>Global Channels</a:t>
            </a:r>
          </a:p>
        </p:txBody>
      </p:sp>
    </p:spTree>
    <p:extLst>
      <p:ext uri="{BB962C8B-B14F-4D97-AF65-F5344CB8AC3E}">
        <p14:creationId xmlns:p14="http://schemas.microsoft.com/office/powerpoint/2010/main" val="333455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551384" y="1268760"/>
            <a:ext cx="110172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7" indent="-285757" eaLnBrk="1" fontAlgn="auto" latinLnBrk="1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ko-KR" sz="1400" b="1" dirty="0" bmk="">
                <a:ln w="3175">
                  <a:noFill/>
                </a:ln>
                <a:latin typeface="Arial" panose="020B0604020202020204" pitchFamily="34" charset="0"/>
                <a:ea typeface="한화 R" panose="02020503020101020101" pitchFamily="18" charset="-127"/>
                <a:cs typeface="Arial" panose="020B0604020202020204" pitchFamily="34" charset="0"/>
                <a:sym typeface="Symbol" pitchFamily="18" charset="2"/>
              </a:rPr>
              <a:t>Exposes Newsroom contents to audience within and outside of Hanwha (as of Jan. 19, 2021, 19,455 followers)</a:t>
            </a:r>
          </a:p>
          <a:p>
            <a:pPr marL="285757" indent="-285757" eaLnBrk="1" fontAlgn="auto" latinLnBrk="1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ko-KR" sz="1400" b="1" dirty="0" bmk="">
                <a:ln w="3175">
                  <a:noFill/>
                </a:ln>
                <a:latin typeface="Arial" panose="020B0604020202020204" pitchFamily="34" charset="0"/>
                <a:ea typeface="한화 R" panose="02020503020101020101" pitchFamily="18" charset="-127"/>
                <a:cs typeface="Arial" panose="020B0604020202020204" pitchFamily="34" charset="0"/>
              </a:rPr>
              <a:t>Contributes to increase of engagement and growth of external </a:t>
            </a:r>
            <a:r>
              <a:rPr kumimoji="0" lang="en-US" altLang="ko-KR" sz="1400" b="1" dirty="0" smtClean="0" bmk="">
                <a:ln w="3175">
                  <a:noFill/>
                </a:ln>
                <a:latin typeface="Arial" panose="020B0604020202020204" pitchFamily="34" charset="0"/>
                <a:ea typeface="한화 R" panose="02020503020101020101" pitchFamily="18" charset="-127"/>
                <a:cs typeface="Arial" panose="020B0604020202020204" pitchFamily="34" charset="0"/>
              </a:rPr>
              <a:t>audiences for Newsroom by </a:t>
            </a:r>
            <a:r>
              <a:rPr kumimoji="0" lang="en-US" altLang="ko-KR" sz="1400" b="1" dirty="0" bmk="">
                <a:ln w="3175">
                  <a:noFill/>
                </a:ln>
                <a:latin typeface="Arial" panose="020B0604020202020204" pitchFamily="34" charset="0"/>
                <a:ea typeface="한화 R" panose="02020503020101020101" pitchFamily="18" charset="-127"/>
                <a:cs typeface="Arial" panose="020B0604020202020204" pitchFamily="34" charset="0"/>
              </a:rPr>
              <a:t>offering key contents of each business and timely news contents</a:t>
            </a:r>
          </a:p>
          <a:p>
            <a:pPr marL="285757" indent="-285757" eaLnBrk="1" fontAlgn="auto" latinLnBrk="1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ko-KR" sz="1400" b="1" dirty="0" bmk="">
                <a:ln w="3175">
                  <a:noFill/>
                </a:ln>
                <a:latin typeface="Arial" panose="020B0604020202020204" pitchFamily="34" charset="0"/>
                <a:ea typeface="한화 R" panose="02020503020101020101" pitchFamily="18" charset="-127"/>
                <a:cs typeface="Arial" panose="020B0604020202020204" pitchFamily="34" charset="0"/>
                <a:sym typeface="Symbol" pitchFamily="18" charset="2"/>
              </a:rPr>
              <a:t>Executes content advertisements </a:t>
            </a:r>
            <a:r>
              <a:rPr kumimoji="0" lang="en-US" altLang="ko-KR" sz="1400" b="1" dirty="0" smtClean="0" bmk="">
                <a:ln w="3175">
                  <a:noFill/>
                </a:ln>
                <a:latin typeface="Arial" panose="020B0604020202020204" pitchFamily="34" charset="0"/>
                <a:ea typeface="한화 R" panose="02020503020101020101" pitchFamily="18" charset="-127"/>
                <a:cs typeface="Arial" panose="020B0604020202020204" pitchFamily="34" charset="0"/>
                <a:sym typeface="Symbol" pitchFamily="18" charset="2"/>
              </a:rPr>
              <a:t>with </a:t>
            </a:r>
            <a:r>
              <a:rPr kumimoji="0" lang="en-US" altLang="ko-KR" sz="1400" b="1" dirty="0" bmk="">
                <a:ln w="3175">
                  <a:noFill/>
                </a:ln>
                <a:latin typeface="Arial" panose="020B0604020202020204" pitchFamily="34" charset="0"/>
                <a:ea typeface="한화 R" panose="02020503020101020101" pitchFamily="18" charset="-127"/>
                <a:cs typeface="Arial" panose="020B0604020202020204" pitchFamily="34" charset="0"/>
                <a:sym typeface="Symbol" pitchFamily="18" charset="2"/>
              </a:rPr>
              <a:t>focus on Impressions, targeting B2B audience by industry</a:t>
            </a:r>
            <a:endParaRPr kumimoji="0" lang="ko-KR" altLang="en-US" sz="1400" b="1" dirty="0" bmk="">
              <a:ln w="3175">
                <a:noFill/>
              </a:ln>
              <a:latin typeface="Arial" panose="020B0604020202020204" pitchFamily="34" charset="0"/>
              <a:ea typeface="한화 R" panose="02020503020101020101" pitchFamily="18" charset="-127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25" name="직사각형 24"/>
          <p:cNvSpPr/>
          <p:nvPr/>
        </p:nvSpPr>
        <p:spPr bwMode="auto">
          <a:xfrm>
            <a:off x="695400" y="2780928"/>
            <a:ext cx="10657184" cy="3600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cxnSp>
        <p:nvCxnSpPr>
          <p:cNvPr id="38" name="직선 연결선 37"/>
          <p:cNvCxnSpPr/>
          <p:nvPr/>
        </p:nvCxnSpPr>
        <p:spPr>
          <a:xfrm>
            <a:off x="1143000" y="476250"/>
            <a:ext cx="45529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551384" y="2683571"/>
            <a:ext cx="10945216" cy="3795018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2924944"/>
            <a:ext cx="2664296" cy="243341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4" y="2856907"/>
            <a:ext cx="6277746" cy="3481636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NEWSLETTER 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551384" y="718154"/>
            <a:ext cx="8174170" cy="56169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Global Social Channel: </a:t>
            </a:r>
            <a:r>
              <a:rPr kumimoji="0" lang="en-US" altLang="ko-KR" sz="3200" b="1" spc="-50" dirty="0" smtClean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LinkedIn</a:t>
            </a:r>
            <a:endParaRPr kumimoji="0" lang="en-US" altLang="ko-KR" sz="3200" b="1" spc="-50" dirty="0">
              <a:solidFill>
                <a:srgbClr val="F37321"/>
              </a:solidFill>
              <a:latin typeface="Cambria" panose="02040503050406030204" pitchFamily="18" charset="0"/>
              <a:ea typeface="나눔고딕" panose="020D0604000000000000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3789040"/>
            <a:ext cx="2531404" cy="248127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2059155"/>
            <a:ext cx="2041776" cy="200134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058" y="2053278"/>
            <a:ext cx="2133862" cy="20072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372" y="2053278"/>
            <a:ext cx="2118518" cy="20072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699" y="4204963"/>
            <a:ext cx="2046362" cy="202565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8673" y="4224418"/>
            <a:ext cx="2023250" cy="202479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8137" y="2038453"/>
            <a:ext cx="1731431" cy="1713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2344" y="2165738"/>
            <a:ext cx="1559442" cy="1663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3891" y="4328528"/>
            <a:ext cx="2009333" cy="1846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5512" y="4231857"/>
            <a:ext cx="2101758" cy="1998757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551384" y="1484785"/>
            <a:ext cx="10801200" cy="5112866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28908" y="1717333"/>
            <a:ext cx="6418362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Industry Insight Contents</a:t>
            </a:r>
            <a:endParaRPr lang="ko-KR" altLang="en-US" sz="1400" b="1"/>
          </a:p>
        </p:txBody>
      </p:sp>
      <p:sp>
        <p:nvSpPr>
          <p:cNvPr id="18" name="TextBox 17"/>
          <p:cNvSpPr txBox="1"/>
          <p:nvPr/>
        </p:nvSpPr>
        <p:spPr>
          <a:xfrm>
            <a:off x="7900864" y="3956428"/>
            <a:ext cx="302534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Business Introduction Contents</a:t>
            </a:r>
            <a:endParaRPr lang="ko-KR" altLang="en-US" sz="1400" b="1"/>
          </a:p>
        </p:txBody>
      </p:sp>
      <p:sp>
        <p:nvSpPr>
          <p:cNvPr id="19" name="TextBox 18"/>
          <p:cNvSpPr txBox="1"/>
          <p:nvPr/>
        </p:nvSpPr>
        <p:spPr>
          <a:xfrm>
            <a:off x="7900864" y="1717333"/>
            <a:ext cx="302534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Employee-related Contents</a:t>
            </a:r>
            <a:endParaRPr lang="ko-KR" altLang="en-US" sz="1400" b="1"/>
          </a:p>
        </p:txBody>
      </p:sp>
      <p:sp>
        <p:nvSpPr>
          <p:cNvPr id="20" name="직사각형 19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400" dirty="0" smtClean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NEWSLETTER</a:t>
            </a:r>
            <a:endParaRPr kumimoji="0" lang="en-US" altLang="ko-KR" sz="1400" dirty="0">
              <a:ln w="3175">
                <a:solidFill>
                  <a:prstClr val="white">
                    <a:lumMod val="75000"/>
                    <a:alpha val="20000"/>
                  </a:prstClr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51384" y="718154"/>
            <a:ext cx="964907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Global Social Channel: LinkedIn Contents Highlight</a:t>
            </a:r>
          </a:p>
        </p:txBody>
      </p:sp>
    </p:spTree>
    <p:extLst>
      <p:ext uri="{BB962C8B-B14F-4D97-AF65-F5344CB8AC3E}">
        <p14:creationId xmlns:p14="http://schemas.microsoft.com/office/powerpoint/2010/main" val="326081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 bwMode="auto">
          <a:xfrm>
            <a:off x="695400" y="2924947"/>
            <a:ext cx="10729192" cy="3456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cxnSp>
        <p:nvCxnSpPr>
          <p:cNvPr id="38" name="직선 연결선 37"/>
          <p:cNvCxnSpPr/>
          <p:nvPr/>
        </p:nvCxnSpPr>
        <p:spPr>
          <a:xfrm>
            <a:off x="1143000" y="476250"/>
            <a:ext cx="45529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551384" y="2849714"/>
            <a:ext cx="10945216" cy="3628877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pic>
        <p:nvPicPr>
          <p:cNvPr id="11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t="18948" r="1462" b="14450"/>
          <a:stretch>
            <a:fillRect/>
          </a:stretch>
        </p:blipFill>
        <p:spPr bwMode="auto">
          <a:xfrm>
            <a:off x="821880" y="3068959"/>
            <a:ext cx="7722392" cy="316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그룹 14"/>
          <p:cNvGrpSpPr/>
          <p:nvPr/>
        </p:nvGrpSpPr>
        <p:grpSpPr>
          <a:xfrm>
            <a:off x="6920345" y="3936281"/>
            <a:ext cx="4392487" cy="2372924"/>
            <a:chOff x="7518400" y="4221163"/>
            <a:chExt cx="3790950" cy="2139950"/>
          </a:xfrm>
        </p:grpSpPr>
        <p:pic>
          <p:nvPicPr>
            <p:cNvPr id="16" name="그림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8" t="31372" r="36012" b="15767"/>
            <a:stretch>
              <a:fillRect/>
            </a:stretch>
          </p:blipFill>
          <p:spPr bwMode="auto">
            <a:xfrm>
              <a:off x="7518400" y="4221163"/>
              <a:ext cx="3790950" cy="21399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직사각형 16"/>
            <p:cNvSpPr/>
            <p:nvPr/>
          </p:nvSpPr>
          <p:spPr>
            <a:xfrm>
              <a:off x="10272713" y="4462463"/>
              <a:ext cx="1028700" cy="13493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/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551385" y="1359645"/>
            <a:ext cx="1067933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7" indent="-285757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ko-KR" sz="14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Introduce </a:t>
            </a:r>
            <a:r>
              <a:rPr kumimoji="0" lang="en-US" altLang="ko-KR" sz="1400" b="1" dirty="0" smtClean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Hanwha’s affiliates </a:t>
            </a:r>
            <a:r>
              <a:rPr kumimoji="0" lang="en-US" altLang="ko-KR" sz="14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and businesses through </a:t>
            </a:r>
            <a:r>
              <a:rPr kumimoji="0" lang="en-US" altLang="ko-KR" sz="1400" b="1" dirty="0" smtClean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videos</a:t>
            </a:r>
            <a:r>
              <a:rPr kumimoji="0" lang="en-US" altLang="ko-KR" sz="14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/>
            </a:r>
            <a:br>
              <a:rPr kumimoji="0" lang="en-US" altLang="ko-KR" sz="14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</a:br>
            <a:r>
              <a:rPr kumimoji="0" lang="en-US" altLang="ko-KR" sz="14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(9 categories)  </a:t>
            </a:r>
            <a:r>
              <a:rPr kumimoji="0" lang="en-US" altLang="ko-KR" sz="14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ko-KR" sz="14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About Hanwha /</a:t>
            </a:r>
            <a:r>
              <a:rPr kumimoji="0" lang="en-US" altLang="ko-KR" sz="1400" b="1" dirty="0">
                <a:ln w="3175">
                  <a:noFill/>
                </a:ln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Sustainability </a:t>
            </a:r>
            <a:r>
              <a:rPr kumimoji="0" lang="en-US" altLang="ko-KR" sz="14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/ Leisure &amp; Lifestyle / Aerospace &amp; Mechatronics / Construction / Financial Services / Solar Energy / Chemicals &amp; Materials / Sports Sponsorship</a:t>
            </a:r>
            <a:endParaRPr kumimoji="0" lang="ko-KR" altLang="en-US" sz="1400" b="1" dirty="0">
              <a:ln w="3175">
                <a:noFill/>
              </a:ln>
              <a:latin typeface="Arial" panose="020B0604020202020204" pitchFamily="34" charset="0"/>
              <a:ea typeface="+mn-ea"/>
              <a:cs typeface="Arial" panose="020B0604020202020204" pitchFamily="34" charset="0"/>
              <a:sym typeface="Symbol" pitchFamily="18" charset="2"/>
            </a:endParaRPr>
          </a:p>
          <a:p>
            <a:pPr marL="342908" indent="-342908">
              <a:buFont typeface="Wingdings" pitchFamily="2" charset="2"/>
              <a:buChar char=""/>
            </a:pPr>
            <a:r>
              <a:rPr kumimoji="0" lang="en-US" altLang="ko-KR" sz="14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Introduce Hanwha.com, Newsroom and LinkedIn through YouTube to increase inflow 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400" dirty="0" smtClean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NEWSLETTER</a:t>
            </a:r>
            <a:endParaRPr kumimoji="0" lang="en-US" altLang="ko-KR" sz="1400" dirty="0">
              <a:ln w="3175">
                <a:solidFill>
                  <a:prstClr val="white">
                    <a:lumMod val="75000"/>
                    <a:alpha val="20000"/>
                  </a:prstClr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51384" y="718154"/>
            <a:ext cx="964907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Global Social Channel: YouTube</a:t>
            </a:r>
          </a:p>
        </p:txBody>
      </p:sp>
    </p:spTree>
    <p:extLst>
      <p:ext uri="{BB962C8B-B14F-4D97-AF65-F5344CB8AC3E}">
        <p14:creationId xmlns:p14="http://schemas.microsoft.com/office/powerpoint/2010/main" val="19283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ilding a Better Tomorrow, Today with Hanwha Technologi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2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 bwMode="auto">
          <a:xfrm>
            <a:off x="623392" y="2437950"/>
            <a:ext cx="10945216" cy="39433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cxnSp>
        <p:nvCxnSpPr>
          <p:cNvPr id="38" name="직선 연결선 37"/>
          <p:cNvCxnSpPr/>
          <p:nvPr/>
        </p:nvCxnSpPr>
        <p:spPr>
          <a:xfrm>
            <a:off x="1143000" y="476250"/>
            <a:ext cx="45529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551384" y="2359772"/>
            <a:ext cx="11089232" cy="4093563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551384" y="1340768"/>
            <a:ext cx="100086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7" indent="-285757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ko-KR" sz="1400" b="1" dirty="0" bmk="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Enhance convenience for Chinese users by building channel specialized for the Chinese market</a:t>
            </a:r>
          </a:p>
          <a:p>
            <a:pPr marL="285757" indent="-285757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ko-KR" sz="14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Induce greater audience to Hanwha.com by issuing Newsletter via WeChat</a:t>
            </a:r>
            <a:endParaRPr kumimoji="0" lang="ko-KR" altLang="en-US" sz="1400" b="1" dirty="0">
              <a:ln w="3175">
                <a:noFill/>
              </a:ln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t="11349" b="26758"/>
          <a:stretch/>
        </p:blipFill>
        <p:spPr>
          <a:xfrm>
            <a:off x="5695950" y="2708920"/>
            <a:ext cx="2634953" cy="352930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t="11684" b="30320"/>
          <a:stretch/>
        </p:blipFill>
        <p:spPr>
          <a:xfrm>
            <a:off x="8493040" y="2708920"/>
            <a:ext cx="2789038" cy="3529304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400" dirty="0" smtClean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NEWSLETTER</a:t>
            </a:r>
            <a:endParaRPr kumimoji="0" lang="en-US" altLang="ko-KR" sz="1400" dirty="0">
              <a:ln w="3175">
                <a:solidFill>
                  <a:prstClr val="white">
                    <a:lumMod val="75000"/>
                    <a:alpha val="20000"/>
                  </a:prstClr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51384" y="718154"/>
            <a:ext cx="964907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Global Social Channel: WeChat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5"/>
          <a:srcRect l="-658" t="37935" r="658" b="413"/>
          <a:stretch/>
        </p:blipFill>
        <p:spPr>
          <a:xfrm>
            <a:off x="2207568" y="2967551"/>
            <a:ext cx="3093711" cy="32706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b="38348"/>
          <a:stretch/>
        </p:blipFill>
        <p:spPr>
          <a:xfrm>
            <a:off x="839416" y="2563992"/>
            <a:ext cx="2997789" cy="31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8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★DATA★\0_PROJECT\한화글로벌커뮤니케이션워크샵\00실행\발표자료 및 영상\PPT탬플릿\발표자료\2차\KakaoTalk_20191018_130611178_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"/>
          <a:stretch/>
        </p:blipFill>
        <p:spPr bwMode="auto">
          <a:xfrm>
            <a:off x="0" y="0"/>
            <a:ext cx="12000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8688288" y="5301208"/>
            <a:ext cx="324036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5" name="Picture 2" descr="C:\Users\Owner\Desktop\AV materials\CI, 폰트 최신\Hanwha_CMYK_43_E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20" y="6168940"/>
            <a:ext cx="1735728" cy="50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 bwMode="auto">
          <a:xfrm>
            <a:off x="389146" y="998537"/>
            <a:ext cx="831215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fontAlgn="ctr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dirty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About</a:t>
            </a:r>
            <a:r>
              <a:rPr kumimoji="0" lang="en-US" altLang="ko-KR" sz="3200" b="1" dirty="0">
                <a:solidFill>
                  <a:schemeClr val="accent6">
                    <a:lumMod val="75000"/>
                  </a:schemeClr>
                </a:solidFill>
                <a:latin typeface="한화 R" panose="02020503020101020101" pitchFamily="18" charset="-127"/>
                <a:ea typeface="한화 R" panose="02020503020101020101" pitchFamily="18" charset="-127"/>
              </a:rPr>
              <a:t> </a:t>
            </a:r>
            <a:r>
              <a:rPr kumimoji="0" lang="en-US" altLang="ko-KR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Global Reporters</a:t>
            </a:r>
            <a:endParaRPr kumimoji="0" lang="en-US" altLang="ko-KR" sz="2400" b="1" dirty="0">
              <a:solidFill>
                <a:schemeClr val="bg1">
                  <a:lumMod val="65000"/>
                </a:schemeClr>
              </a:solidFill>
              <a:latin typeface="Cambria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★DATA★\0_PROJECT\한화글로벌커뮤니케이션워크샵\00실행\발표자료 및 영상\PPT탬플릿\발표자료\2차\KakaoTalk_20191018_130611178_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"/>
          <a:stretch/>
        </p:blipFill>
        <p:spPr bwMode="auto">
          <a:xfrm>
            <a:off x="0" y="0"/>
            <a:ext cx="12000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8688288" y="5301208"/>
            <a:ext cx="324036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2" descr="C:\Users\Owner\Desktop\AV materials\CI, 폰트 최신\Hanwha_CMYK_43_E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20" y="6168940"/>
            <a:ext cx="1735728" cy="50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 bwMode="auto">
          <a:xfrm>
            <a:off x="389146" y="998537"/>
            <a:ext cx="831215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fontAlgn="ctr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dirty="0">
                <a:solidFill>
                  <a:srgbClr val="F37321"/>
                </a:solidFill>
                <a:latin typeface="Cambria" pitchFamily="18" charset="0"/>
              </a:rPr>
              <a:t>About</a:t>
            </a:r>
            <a:r>
              <a:rPr kumimoji="0" lang="en-US" altLang="ko-KR" sz="3200" b="1" dirty="0">
                <a:solidFill>
                  <a:schemeClr val="accent6">
                    <a:lumMod val="75000"/>
                  </a:schemeClr>
                </a:solidFill>
                <a:latin typeface="한화 R" panose="02020503020101020101" pitchFamily="18" charset="-127"/>
                <a:ea typeface="한화 R" panose="02020503020101020101" pitchFamily="18" charset="-127"/>
              </a:rPr>
              <a:t> Hanwha</a:t>
            </a:r>
            <a:r>
              <a:rPr kumimoji="0" lang="en-US" altLang="ko-KR" sz="32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Newsletter</a:t>
            </a:r>
            <a:br>
              <a:rPr kumimoji="0" lang="en-US" altLang="ko-KR" sz="32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</a:br>
            <a:r>
              <a:rPr kumimoji="0" lang="en-US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itchFamily="18" charset="0"/>
              </a:rPr>
              <a:t>Overview</a:t>
            </a:r>
            <a:endParaRPr kumimoji="0" lang="en-US" altLang="ko-KR" sz="2000" b="1" dirty="0">
              <a:solidFill>
                <a:schemeClr val="tx1">
                  <a:lumMod val="50000"/>
                  <a:lumOff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worldwide_main_im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24" y="1146173"/>
            <a:ext cx="9043664" cy="54065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직선 연결선 37"/>
          <p:cNvCxnSpPr/>
          <p:nvPr/>
        </p:nvCxnSpPr>
        <p:spPr>
          <a:xfrm>
            <a:off x="1143004" y="476250"/>
            <a:ext cx="455228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1199456" y="4468256"/>
            <a:ext cx="10065564" cy="2101726"/>
          </a:xfrm>
          <a:prstGeom prst="rect">
            <a:avLst/>
          </a:prstGeom>
          <a:solidFill>
            <a:schemeClr val="tx1">
              <a:lumMod val="65000"/>
              <a:lumOff val="3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75" name="그룹 1"/>
          <p:cNvGrpSpPr>
            <a:grpSpLocks/>
          </p:cNvGrpSpPr>
          <p:nvPr/>
        </p:nvGrpSpPr>
        <p:grpSpPr bwMode="auto">
          <a:xfrm>
            <a:off x="1499890" y="4639072"/>
            <a:ext cx="9147212" cy="1729019"/>
            <a:chOff x="1162050" y="4437063"/>
            <a:chExt cx="6799263" cy="1729020"/>
          </a:xfrm>
        </p:grpSpPr>
        <p:sp>
          <p:nvSpPr>
            <p:cNvPr id="22" name="직사각형 21"/>
            <p:cNvSpPr/>
            <p:nvPr/>
          </p:nvSpPr>
          <p:spPr>
            <a:xfrm>
              <a:off x="1162050" y="4437063"/>
              <a:ext cx="4022725" cy="377026"/>
            </a:xfrm>
            <a:prstGeom prst="rect">
              <a:avLst/>
            </a:prstGeom>
          </p:spPr>
          <p:txBody>
            <a:bodyPr lIns="68580" tIns="34290" rIns="68580" bIns="34290">
              <a:spAutoFit/>
            </a:bodyPr>
            <a:lstStyle/>
            <a:p>
              <a:pPr>
                <a:buFont typeface="Wingdings" pitchFamily="2" charset="2"/>
                <a:buChar char="ü"/>
                <a:defRPr/>
              </a:pPr>
              <a:r>
                <a:rPr lang="en-US" altLang="ko-KR" sz="2000" b="1" spc="-50" dirty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  </a:t>
              </a:r>
              <a:r>
                <a:rPr lang="en-US" altLang="ko-KR" b="1" spc="-50" dirty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From </a:t>
              </a:r>
              <a:r>
                <a:rPr lang="en-US" altLang="ko-KR" b="1" spc="-50" dirty="0" smtClean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17 </a:t>
              </a:r>
              <a:r>
                <a:rPr lang="en-US" altLang="ko-KR" b="1" spc="-50" dirty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different countries</a:t>
              </a: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163638" y="4930775"/>
              <a:ext cx="5711825" cy="377026"/>
            </a:xfrm>
            <a:prstGeom prst="rect">
              <a:avLst/>
            </a:prstGeom>
          </p:spPr>
          <p:txBody>
            <a:bodyPr lIns="68580" tIns="34290" rIns="68580" bIns="34290">
              <a:spAutoFit/>
            </a:bodyPr>
            <a:lstStyle/>
            <a:p>
              <a:pPr>
                <a:buFont typeface="Wingdings" pitchFamily="2" charset="2"/>
                <a:buChar char="ü"/>
                <a:defRPr/>
              </a:pPr>
              <a:r>
                <a:rPr lang="en-US" altLang="ko-KR" sz="2000" b="1" spc="-50" dirty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  </a:t>
              </a:r>
              <a:r>
                <a:rPr lang="en-US" altLang="ko-KR" b="1" spc="-50" dirty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Represent </a:t>
              </a:r>
              <a:r>
                <a:rPr lang="en-US" altLang="ko-KR" b="1" spc="-50" dirty="0" smtClean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39 different </a:t>
              </a:r>
              <a:r>
                <a:rPr lang="en-US" altLang="ko-KR" b="1" spc="-50" dirty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regional branches</a:t>
              </a: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163638" y="5419725"/>
              <a:ext cx="6797675" cy="746358"/>
            </a:xfrm>
            <a:prstGeom prst="rect">
              <a:avLst/>
            </a:prstGeom>
          </p:spPr>
          <p:txBody>
            <a:bodyPr lIns="68580" tIns="34290" rIns="68580" bIns="34290">
              <a:spAutoFit/>
            </a:bodyPr>
            <a:lstStyle/>
            <a:p>
              <a:pPr>
                <a:buFont typeface="Wingdings" pitchFamily="2" charset="2"/>
                <a:buChar char="ü"/>
                <a:defRPr/>
              </a:pPr>
              <a:r>
                <a:rPr lang="en-US" altLang="ko-KR" sz="2000" b="1" dirty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  </a:t>
              </a:r>
              <a:r>
                <a:rPr lang="en-US" altLang="ko-KR" b="1" dirty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Diverse backgrounds</a:t>
              </a:r>
            </a:p>
            <a:p>
              <a:pPr>
                <a:defRPr/>
              </a:pPr>
              <a:r>
                <a:rPr lang="en-US" altLang="ko-KR" sz="1200" b="1" dirty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         : Communications, marketing, sales, planning &amp; management, administration, finance</a:t>
              </a:r>
              <a:r>
                <a:rPr lang="en-US" altLang="ko-KR" sz="12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, legal</a:t>
              </a:r>
              <a:r>
                <a:rPr lang="en-US" altLang="ko-KR" sz="1200" b="1" dirty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, customer service, etc.</a:t>
              </a:r>
            </a:p>
            <a:p>
              <a:pPr marL="498487" indent="-498487">
                <a:defRPr/>
              </a:pPr>
              <a:r>
                <a:rPr lang="en-US" altLang="ko-KR" sz="1200" b="1" dirty="0">
                  <a:solidFill>
                    <a:prstClr val="white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         : Assistant managers/Junior employees, Managers/Directors, Team leaders/executives</a:t>
              </a: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551384" y="1412878"/>
            <a:ext cx="10153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Ambassadors that deliver news from Hanwha’s overseas corporations as well as spreading </a:t>
            </a:r>
            <a:r>
              <a:rPr kumimoji="0" lang="en-US" altLang="ko-KR" sz="1600" b="1" dirty="0">
                <a:ln w="3175">
                  <a:noFill/>
                </a:ln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kumimoji="0" lang="en-US" altLang="ko-KR" sz="16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’s culture and values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400" dirty="0" smtClean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GLOBAL REPORTERS</a:t>
            </a:r>
            <a:endParaRPr kumimoji="0" lang="en-US" altLang="ko-KR" sz="1400" dirty="0">
              <a:ln w="3175">
                <a:solidFill>
                  <a:prstClr val="white">
                    <a:lumMod val="75000"/>
                    <a:alpha val="20000"/>
                  </a:prstClr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51384" y="718154"/>
            <a:ext cx="964907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Global Reporters</a:t>
            </a:r>
          </a:p>
        </p:txBody>
      </p:sp>
    </p:spTree>
    <p:extLst>
      <p:ext uri="{BB962C8B-B14F-4D97-AF65-F5344CB8AC3E}">
        <p14:creationId xmlns:p14="http://schemas.microsoft.com/office/powerpoint/2010/main" val="238639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그룹 37"/>
          <p:cNvGrpSpPr/>
          <p:nvPr/>
        </p:nvGrpSpPr>
        <p:grpSpPr>
          <a:xfrm>
            <a:off x="8229388" y="4014646"/>
            <a:ext cx="3699260" cy="2369824"/>
            <a:chOff x="551384" y="4581129"/>
            <a:chExt cx="3051188" cy="2016224"/>
          </a:xfrm>
        </p:grpSpPr>
        <p:sp>
          <p:nvSpPr>
            <p:cNvPr id="23" name="직사각형 22"/>
            <p:cNvSpPr/>
            <p:nvPr/>
          </p:nvSpPr>
          <p:spPr>
            <a:xfrm>
              <a:off x="551384" y="4581129"/>
              <a:ext cx="3051188" cy="20162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3"/>
            <a:srcRect t="57719" b="71"/>
            <a:stretch/>
          </p:blipFill>
          <p:spPr>
            <a:xfrm>
              <a:off x="2093066" y="4684783"/>
              <a:ext cx="1434835" cy="1409029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3"/>
            <a:srcRect b="42281"/>
            <a:stretch/>
          </p:blipFill>
          <p:spPr>
            <a:xfrm>
              <a:off x="627891" y="4684783"/>
              <a:ext cx="1348842" cy="1811266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37" name="그룹 36"/>
          <p:cNvGrpSpPr/>
          <p:nvPr/>
        </p:nvGrpSpPr>
        <p:grpSpPr>
          <a:xfrm>
            <a:off x="6456040" y="764704"/>
            <a:ext cx="4104456" cy="2376264"/>
            <a:chOff x="7104112" y="980728"/>
            <a:chExt cx="3394758" cy="1872208"/>
          </a:xfrm>
        </p:grpSpPr>
        <p:sp>
          <p:nvSpPr>
            <p:cNvPr id="6" name="직사각형 5"/>
            <p:cNvSpPr/>
            <p:nvPr/>
          </p:nvSpPr>
          <p:spPr>
            <a:xfrm>
              <a:off x="7104112" y="980728"/>
              <a:ext cx="3394758" cy="18722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9592" y="1056369"/>
              <a:ext cx="1327845" cy="1720925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0094" y="1260348"/>
              <a:ext cx="1902818" cy="1312966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39" name="그룹 38"/>
          <p:cNvGrpSpPr/>
          <p:nvPr/>
        </p:nvGrpSpPr>
        <p:grpSpPr>
          <a:xfrm>
            <a:off x="263352" y="3789040"/>
            <a:ext cx="3867733" cy="2595430"/>
            <a:chOff x="-2764093" y="3212976"/>
            <a:chExt cx="3219661" cy="1872208"/>
          </a:xfrm>
        </p:grpSpPr>
        <p:sp>
          <p:nvSpPr>
            <p:cNvPr id="34" name="직사각형 33"/>
            <p:cNvSpPr/>
            <p:nvPr/>
          </p:nvSpPr>
          <p:spPr>
            <a:xfrm>
              <a:off x="-2764093" y="3212976"/>
              <a:ext cx="3219661" cy="18722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583274" y="3337206"/>
              <a:ext cx="2894826" cy="1575973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</p:grpSp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448754605"/>
              </p:ext>
            </p:extLst>
          </p:nvPr>
        </p:nvGraphicFramePr>
        <p:xfrm>
          <a:off x="2371812" y="1561240"/>
          <a:ext cx="7448376" cy="4170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9" name="직선 연결선 18"/>
          <p:cNvCxnSpPr/>
          <p:nvPr/>
        </p:nvCxnSpPr>
        <p:spPr>
          <a:xfrm>
            <a:off x="1143003" y="476672"/>
            <a:ext cx="45527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400" dirty="0" smtClean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GLOBAL REPORTERS</a:t>
            </a:r>
            <a:endParaRPr kumimoji="0" lang="en-US" altLang="ko-KR" sz="1400" dirty="0">
              <a:ln w="3175">
                <a:solidFill>
                  <a:prstClr val="white">
                    <a:lumMod val="75000"/>
                    <a:alpha val="20000"/>
                  </a:prstClr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3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직선 연결선 18"/>
          <p:cNvCxnSpPr/>
          <p:nvPr/>
        </p:nvCxnSpPr>
        <p:spPr>
          <a:xfrm>
            <a:off x="1143003" y="476672"/>
            <a:ext cx="45527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78" y="2276872"/>
            <a:ext cx="9632565" cy="309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94" y="2390172"/>
            <a:ext cx="2514347" cy="128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09" y="2408468"/>
            <a:ext cx="2514347" cy="128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14" y="2539227"/>
            <a:ext cx="2514347" cy="128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63" y="3388033"/>
            <a:ext cx="2514347" cy="128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43" y="3363521"/>
            <a:ext cx="2514347" cy="128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94" y="4005271"/>
            <a:ext cx="2514347" cy="128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11" y="4005271"/>
            <a:ext cx="2514347" cy="128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82" y="4056132"/>
            <a:ext cx="2514347" cy="128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4437" y="2523940"/>
            <a:ext cx="56376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7" indent="-28575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prstClr val="black"/>
                </a:solidFill>
              </a:rPr>
              <a:t>Identify and contribute compelling stories for Hanwha Newsroom and Newsletter</a:t>
            </a:r>
          </a:p>
          <a:p>
            <a:pPr marL="285757" indent="-28575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prstClr val="black"/>
                </a:solidFill>
              </a:rPr>
              <a:t>Encourage colleagues to read </a:t>
            </a:r>
            <a:r>
              <a:rPr lang="en-US" altLang="ko-KR" b="1" dirty="0" smtClean="0">
                <a:solidFill>
                  <a:prstClr val="black"/>
                </a:solidFill>
              </a:rPr>
              <a:t>stories </a:t>
            </a:r>
            <a:r>
              <a:rPr lang="en-US" altLang="ko-KR" b="1" dirty="0">
                <a:solidFill>
                  <a:prstClr val="black"/>
                </a:solidFill>
              </a:rPr>
              <a:t>and possibly also contribute story ideas</a:t>
            </a:r>
          </a:p>
          <a:p>
            <a:pPr marL="285757" indent="-28575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prstClr val="black"/>
                </a:solidFill>
              </a:rPr>
              <a:t>Provide feedback or insights on what can be improved</a:t>
            </a:r>
            <a:endParaRPr lang="ko-KR" altLang="en-US" b="1" dirty="0">
              <a:solidFill>
                <a:prstClr val="black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0" y="2276872"/>
            <a:ext cx="12191999" cy="31775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9" t="7992" r="1869" b="17477"/>
          <a:stretch/>
        </p:blipFill>
        <p:spPr bwMode="auto">
          <a:xfrm>
            <a:off x="6861329" y="2594271"/>
            <a:ext cx="3909395" cy="260626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05756" y="2564904"/>
            <a:ext cx="53224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7" indent="-28575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and contribute compelling stories for Hanwha Newsroom and Newsletter</a:t>
            </a:r>
          </a:p>
          <a:p>
            <a:pPr marL="285757" indent="-28575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colleagues to read 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 </a:t>
            </a:r>
            <a:r>
              <a:rPr lang="en-US" altLang="ko-K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possibly also contribute story ideas</a:t>
            </a:r>
          </a:p>
          <a:p>
            <a:pPr marL="285757" indent="-28575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feedback or insights on what can be improved</a:t>
            </a:r>
            <a:endParaRPr lang="ko-KR" alt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51384" y="718154"/>
            <a:ext cx="964907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Your Role as a </a:t>
            </a:r>
            <a:r>
              <a:rPr lang="en-US" altLang="ko-KR" sz="3200" b="1" spc="-50" dirty="0">
                <a:solidFill>
                  <a:srgbClr val="F37321"/>
                </a:solidFill>
                <a:latin typeface="한화 R" panose="02020503020101020101" pitchFamily="18" charset="-127"/>
                <a:ea typeface="한화 R" panose="02020503020101020101" pitchFamily="18" charset="-127"/>
              </a:rPr>
              <a:t>Hanwha</a:t>
            </a:r>
            <a:r>
              <a:rPr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 Reporter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400" dirty="0" smtClean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GLOBAL REPORTERS</a:t>
            </a:r>
            <a:endParaRPr kumimoji="0" lang="en-US" altLang="ko-KR" sz="1400" dirty="0">
              <a:ln w="3175">
                <a:solidFill>
                  <a:prstClr val="white">
                    <a:lumMod val="75000"/>
                    <a:alpha val="20000"/>
                  </a:prstClr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1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owth PNG Download Image | PNG Art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79" y="2232051"/>
            <a:ext cx="10065345" cy="462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연결선 18"/>
          <p:cNvCxnSpPr/>
          <p:nvPr/>
        </p:nvCxnSpPr>
        <p:spPr>
          <a:xfrm>
            <a:off x="1143003" y="476672"/>
            <a:ext cx="45527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/>
          <p:cNvGrpSpPr/>
          <p:nvPr/>
        </p:nvGrpSpPr>
        <p:grpSpPr>
          <a:xfrm>
            <a:off x="623392" y="2492896"/>
            <a:ext cx="10950796" cy="1322252"/>
            <a:chOff x="689820" y="2492896"/>
            <a:chExt cx="10950796" cy="1322252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6130604" y="2492896"/>
              <a:ext cx="2840136" cy="1322252"/>
            </a:xfrm>
            <a:prstGeom prst="roundRect">
              <a:avLst/>
            </a:prstGeom>
            <a:noFill/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en-US" altLang="ko-KR" sz="1600" dirty="0">
                  <a:solidFill>
                    <a:srgbClr val="F37321"/>
                  </a:solidFill>
                </a:rPr>
                <a:t>Guide</a:t>
              </a:r>
              <a:r>
                <a:rPr lang="en-US" altLang="ko-KR" sz="1600" dirty="0">
                  <a:solidFill>
                    <a:prstClr val="black"/>
                  </a:solidFill>
                </a:rPr>
                <a:t> colleagues to better understanding Hanwha Group’s vision, core values, and business </a:t>
              </a:r>
              <a:endParaRPr lang="ko-KR" alt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9028896" y="2492896"/>
              <a:ext cx="2611720" cy="1322252"/>
            </a:xfrm>
            <a:prstGeom prst="roundRect">
              <a:avLst/>
            </a:prstGeom>
            <a:noFill/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en-US" altLang="ko-KR" sz="1600" dirty="0">
                  <a:solidFill>
                    <a:srgbClr val="F37321"/>
                  </a:solidFill>
                </a:rPr>
                <a:t>Foster</a:t>
              </a:r>
              <a:r>
                <a:rPr lang="en-US" altLang="ko-KR" sz="1600" dirty="0">
                  <a:solidFill>
                    <a:prstClr val="black"/>
                  </a:solidFill>
                </a:rPr>
                <a:t> the Hanwha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ko-KR" sz="1600" dirty="0">
                  <a:solidFill>
                    <a:prstClr val="black"/>
                  </a:solidFill>
                </a:rPr>
                <a:t>culture among colleagues</a:t>
              </a:r>
              <a:endParaRPr lang="ko-KR" alt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24" name="모서리가 둥근 직사각형 23"/>
            <p:cNvSpPr/>
            <p:nvPr/>
          </p:nvSpPr>
          <p:spPr>
            <a:xfrm>
              <a:off x="3333598" y="2494837"/>
              <a:ext cx="2756822" cy="1320311"/>
            </a:xfrm>
            <a:prstGeom prst="roundRect">
              <a:avLst/>
            </a:prstGeom>
            <a:noFill/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en-US" altLang="ko-KR" sz="1600" dirty="0">
                  <a:solidFill>
                    <a:srgbClr val="F37321"/>
                  </a:solidFill>
                </a:rPr>
                <a:t>Align</a:t>
              </a:r>
              <a:r>
                <a:rPr lang="en-US" altLang="ko-KR" sz="1600" dirty="0">
                  <a:solidFill>
                    <a:prstClr val="black"/>
                  </a:solidFill>
                </a:rPr>
                <a:t> local internal comms efforts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ko-KR" sz="1600" dirty="0">
                  <a:solidFill>
                    <a:prstClr val="black"/>
                  </a:solidFill>
                </a:rPr>
                <a:t>with Hanwha brand story and values</a:t>
              </a:r>
              <a:endParaRPr lang="ko-KR" alt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689820" y="2494838"/>
              <a:ext cx="2592288" cy="1320310"/>
            </a:xfrm>
            <a:prstGeom prst="roundRect">
              <a:avLst/>
            </a:prstGeom>
            <a:noFill/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en-US" altLang="ko-KR" sz="1600" dirty="0">
                  <a:solidFill>
                    <a:srgbClr val="F37321"/>
                  </a:solidFill>
                </a:rPr>
                <a:t>Connect</a:t>
              </a:r>
              <a:r>
                <a:rPr lang="en-US" altLang="ko-KR" sz="1600" dirty="0">
                  <a:solidFill>
                    <a:prstClr val="black"/>
                  </a:solidFill>
                </a:rPr>
                <a:t> colleagues with the Hanwha brand story</a:t>
              </a:r>
              <a:endParaRPr lang="ko-KR" alt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551384" y="718154"/>
            <a:ext cx="964907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Becoming a </a:t>
            </a:r>
            <a:r>
              <a:rPr lang="en-US" altLang="ko-KR" sz="3200" b="1" spc="-50" dirty="0">
                <a:solidFill>
                  <a:srgbClr val="F37321"/>
                </a:solidFill>
                <a:latin typeface="한화 R" panose="02020503020101020101" pitchFamily="18" charset="-127"/>
                <a:ea typeface="한화 R" panose="02020503020101020101" pitchFamily="18" charset="-127"/>
              </a:rPr>
              <a:t>Hanwha</a:t>
            </a:r>
            <a:r>
              <a:rPr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 BRAND AMBASSADOR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400" dirty="0" smtClean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GLOBAL REPORTERS</a:t>
            </a:r>
            <a:endParaRPr kumimoji="0" lang="en-US" altLang="ko-KR" sz="1400" dirty="0">
              <a:ln w="3175">
                <a:solidFill>
                  <a:prstClr val="white">
                    <a:lumMod val="75000"/>
                    <a:alpha val="20000"/>
                  </a:prstClr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07"/>
          <p:cNvGrpSpPr>
            <a:grpSpLocks/>
          </p:cNvGrpSpPr>
          <p:nvPr/>
        </p:nvGrpSpPr>
        <p:grpSpPr bwMode="auto">
          <a:xfrm>
            <a:off x="2163814" y="1819933"/>
            <a:ext cx="7869767" cy="4592637"/>
            <a:chOff x="290513" y="1744663"/>
            <a:chExt cx="9247187" cy="4654550"/>
          </a:xfrm>
          <a:solidFill>
            <a:schemeClr val="bg1">
              <a:lumMod val="85000"/>
              <a:alpha val="37000"/>
            </a:schemeClr>
          </a:solidFill>
          <a:effectLst>
            <a:outerShdw blurRad="50800" dist="50800" dir="5400000" algn="ctr" rotWithShape="0">
              <a:srgbClr val="000000">
                <a:alpha val="18000"/>
              </a:srgbClr>
            </a:outerShdw>
            <a:reflection endPos="0" dist="50800" dir="5400000" sy="-100000" algn="bl" rotWithShape="0"/>
          </a:effectLst>
        </p:grpSpPr>
        <p:sp>
          <p:nvSpPr>
            <p:cNvPr id="17" name="Freeform 3"/>
            <p:cNvSpPr>
              <a:spLocks/>
            </p:cNvSpPr>
            <p:nvPr/>
          </p:nvSpPr>
          <p:spPr bwMode="auto">
            <a:xfrm>
              <a:off x="4429114" y="2977081"/>
              <a:ext cx="117206" cy="135148"/>
            </a:xfrm>
            <a:custGeom>
              <a:avLst/>
              <a:gdLst/>
              <a:ahLst/>
              <a:cxnLst>
                <a:cxn ang="0">
                  <a:pos x="6" y="72"/>
                </a:cxn>
                <a:cxn ang="0">
                  <a:pos x="57" y="67"/>
                </a:cxn>
                <a:cxn ang="0">
                  <a:pos x="69" y="18"/>
                </a:cxn>
                <a:cxn ang="0">
                  <a:pos x="42" y="0"/>
                </a:cxn>
                <a:cxn ang="0">
                  <a:pos x="0" y="29"/>
                </a:cxn>
                <a:cxn ang="0">
                  <a:pos x="17" y="46"/>
                </a:cxn>
                <a:cxn ang="0">
                  <a:pos x="6" y="72"/>
                </a:cxn>
                <a:cxn ang="0">
                  <a:pos x="6" y="72"/>
                </a:cxn>
              </a:cxnLst>
              <a:rect l="0" t="0" r="r" b="b"/>
              <a:pathLst>
                <a:path w="70" h="73">
                  <a:moveTo>
                    <a:pt x="6" y="72"/>
                  </a:moveTo>
                  <a:lnTo>
                    <a:pt x="57" y="67"/>
                  </a:lnTo>
                  <a:lnTo>
                    <a:pt x="69" y="18"/>
                  </a:lnTo>
                  <a:lnTo>
                    <a:pt x="42" y="0"/>
                  </a:lnTo>
                  <a:lnTo>
                    <a:pt x="0" y="29"/>
                  </a:lnTo>
                  <a:lnTo>
                    <a:pt x="17" y="46"/>
                  </a:lnTo>
                  <a:lnTo>
                    <a:pt x="6" y="72"/>
                  </a:lnTo>
                  <a:lnTo>
                    <a:pt x="6" y="72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8" name="Oval 4"/>
            <p:cNvSpPr>
              <a:spLocks noChangeArrowheads="1"/>
            </p:cNvSpPr>
            <p:nvPr/>
          </p:nvSpPr>
          <p:spPr bwMode="auto">
            <a:xfrm>
              <a:off x="4635236" y="3036610"/>
              <a:ext cx="101040" cy="111015"/>
            </a:xfrm>
            <a:prstGeom prst="ellipse">
              <a:avLst/>
            </a:prstGeom>
            <a:grpFill/>
            <a:ln w="1841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7791728" y="4425092"/>
              <a:ext cx="105082" cy="115841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15" y="21"/>
                </a:cxn>
                <a:cxn ang="0">
                  <a:pos x="56" y="0"/>
                </a:cxn>
                <a:cxn ang="0">
                  <a:pos x="63" y="38"/>
                </a:cxn>
                <a:cxn ang="0">
                  <a:pos x="54" y="63"/>
                </a:cxn>
                <a:cxn ang="0">
                  <a:pos x="26" y="30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64" h="64">
                  <a:moveTo>
                    <a:pt x="0" y="42"/>
                  </a:moveTo>
                  <a:lnTo>
                    <a:pt x="0" y="42"/>
                  </a:lnTo>
                  <a:lnTo>
                    <a:pt x="15" y="21"/>
                  </a:lnTo>
                  <a:lnTo>
                    <a:pt x="56" y="0"/>
                  </a:lnTo>
                  <a:lnTo>
                    <a:pt x="63" y="38"/>
                  </a:lnTo>
                  <a:lnTo>
                    <a:pt x="54" y="63"/>
                  </a:lnTo>
                  <a:lnTo>
                    <a:pt x="26" y="30"/>
                  </a:lnTo>
                  <a:lnTo>
                    <a:pt x="0" y="42"/>
                  </a:lnTo>
                  <a:lnTo>
                    <a:pt x="0" y="42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7739187" y="4172494"/>
              <a:ext cx="107102" cy="17858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38"/>
                </a:cxn>
                <a:cxn ang="0">
                  <a:pos x="12" y="0"/>
                </a:cxn>
                <a:cxn ang="0">
                  <a:pos x="34" y="0"/>
                </a:cxn>
                <a:cxn ang="0">
                  <a:pos x="39" y="26"/>
                </a:cxn>
                <a:cxn ang="0">
                  <a:pos x="22" y="53"/>
                </a:cxn>
                <a:cxn ang="0">
                  <a:pos x="63" y="97"/>
                </a:cxn>
                <a:cxn ang="0">
                  <a:pos x="12" y="75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4" h="98">
                  <a:moveTo>
                    <a:pt x="0" y="38"/>
                  </a:moveTo>
                  <a:lnTo>
                    <a:pt x="0" y="38"/>
                  </a:lnTo>
                  <a:lnTo>
                    <a:pt x="12" y="0"/>
                  </a:lnTo>
                  <a:lnTo>
                    <a:pt x="34" y="0"/>
                  </a:lnTo>
                  <a:lnTo>
                    <a:pt x="39" y="26"/>
                  </a:lnTo>
                  <a:lnTo>
                    <a:pt x="22" y="53"/>
                  </a:lnTo>
                  <a:lnTo>
                    <a:pt x="63" y="97"/>
                  </a:lnTo>
                  <a:lnTo>
                    <a:pt x="12" y="75"/>
                  </a:lnTo>
                  <a:lnTo>
                    <a:pt x="0" y="38"/>
                  </a:lnTo>
                  <a:lnTo>
                    <a:pt x="0" y="38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7712916" y="4650338"/>
              <a:ext cx="161664" cy="201112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66"/>
                </a:cxn>
                <a:cxn ang="0">
                  <a:pos x="8" y="105"/>
                </a:cxn>
                <a:cxn ang="0">
                  <a:pos x="37" y="109"/>
                </a:cxn>
                <a:cxn ang="0">
                  <a:pos x="59" y="92"/>
                </a:cxn>
                <a:cxn ang="0">
                  <a:pos x="37" y="53"/>
                </a:cxn>
                <a:cxn ang="0">
                  <a:pos x="81" y="20"/>
                </a:cxn>
                <a:cxn ang="0">
                  <a:pos x="94" y="0"/>
                </a:cxn>
                <a:cxn ang="0">
                  <a:pos x="33" y="6"/>
                </a:cxn>
                <a:cxn ang="0">
                  <a:pos x="18" y="15"/>
                </a:cxn>
                <a:cxn ang="0">
                  <a:pos x="0" y="66"/>
                </a:cxn>
                <a:cxn ang="0">
                  <a:pos x="0" y="66"/>
                </a:cxn>
              </a:cxnLst>
              <a:rect l="0" t="0" r="r" b="b"/>
              <a:pathLst>
                <a:path w="95" h="110">
                  <a:moveTo>
                    <a:pt x="0" y="66"/>
                  </a:moveTo>
                  <a:lnTo>
                    <a:pt x="0" y="66"/>
                  </a:lnTo>
                  <a:lnTo>
                    <a:pt x="8" y="105"/>
                  </a:lnTo>
                  <a:lnTo>
                    <a:pt x="37" y="109"/>
                  </a:lnTo>
                  <a:lnTo>
                    <a:pt x="59" y="92"/>
                  </a:lnTo>
                  <a:lnTo>
                    <a:pt x="37" y="53"/>
                  </a:lnTo>
                  <a:lnTo>
                    <a:pt x="81" y="20"/>
                  </a:lnTo>
                  <a:lnTo>
                    <a:pt x="94" y="0"/>
                  </a:lnTo>
                  <a:lnTo>
                    <a:pt x="33" y="6"/>
                  </a:lnTo>
                  <a:lnTo>
                    <a:pt x="18" y="15"/>
                  </a:lnTo>
                  <a:lnTo>
                    <a:pt x="0" y="66"/>
                  </a:lnTo>
                  <a:lnTo>
                    <a:pt x="0" y="66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7460316" y="4502319"/>
              <a:ext cx="264724" cy="310517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99"/>
                </a:cxn>
                <a:cxn ang="0">
                  <a:pos x="12" y="82"/>
                </a:cxn>
                <a:cxn ang="0">
                  <a:pos x="124" y="0"/>
                </a:cxn>
                <a:cxn ang="0">
                  <a:pos x="156" y="26"/>
                </a:cxn>
                <a:cxn ang="0">
                  <a:pos x="125" y="53"/>
                </a:cxn>
                <a:cxn ang="0">
                  <a:pos x="137" y="91"/>
                </a:cxn>
                <a:cxn ang="0">
                  <a:pos x="90" y="169"/>
                </a:cxn>
                <a:cxn ang="0">
                  <a:pos x="21" y="152"/>
                </a:cxn>
                <a:cxn ang="0">
                  <a:pos x="0" y="99"/>
                </a:cxn>
                <a:cxn ang="0">
                  <a:pos x="0" y="99"/>
                </a:cxn>
              </a:cxnLst>
              <a:rect l="0" t="0" r="r" b="b"/>
              <a:pathLst>
                <a:path w="157" h="170">
                  <a:moveTo>
                    <a:pt x="0" y="99"/>
                  </a:moveTo>
                  <a:lnTo>
                    <a:pt x="0" y="99"/>
                  </a:lnTo>
                  <a:lnTo>
                    <a:pt x="12" y="82"/>
                  </a:lnTo>
                  <a:lnTo>
                    <a:pt x="124" y="0"/>
                  </a:lnTo>
                  <a:lnTo>
                    <a:pt x="156" y="26"/>
                  </a:lnTo>
                  <a:lnTo>
                    <a:pt x="125" y="53"/>
                  </a:lnTo>
                  <a:lnTo>
                    <a:pt x="137" y="91"/>
                  </a:lnTo>
                  <a:lnTo>
                    <a:pt x="90" y="169"/>
                  </a:lnTo>
                  <a:lnTo>
                    <a:pt x="21" y="152"/>
                  </a:lnTo>
                  <a:lnTo>
                    <a:pt x="0" y="99"/>
                  </a:lnTo>
                  <a:lnTo>
                    <a:pt x="0" y="99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7371401" y="4862713"/>
              <a:ext cx="230371" cy="83663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9" y="0"/>
                </a:cxn>
                <a:cxn ang="0">
                  <a:pos x="106" y="13"/>
                </a:cxn>
                <a:cxn ang="0">
                  <a:pos x="135" y="28"/>
                </a:cxn>
                <a:cxn ang="0">
                  <a:pos x="136" y="44"/>
                </a:cxn>
                <a:cxn ang="0">
                  <a:pos x="23" y="2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37" h="45">
                  <a:moveTo>
                    <a:pt x="0" y="12"/>
                  </a:moveTo>
                  <a:lnTo>
                    <a:pt x="0" y="12"/>
                  </a:lnTo>
                  <a:lnTo>
                    <a:pt x="9" y="0"/>
                  </a:lnTo>
                  <a:lnTo>
                    <a:pt x="106" y="13"/>
                  </a:lnTo>
                  <a:lnTo>
                    <a:pt x="135" y="28"/>
                  </a:lnTo>
                  <a:lnTo>
                    <a:pt x="136" y="44"/>
                  </a:lnTo>
                  <a:lnTo>
                    <a:pt x="23" y="2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7112738" y="4539323"/>
              <a:ext cx="276849" cy="320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5" y="8"/>
                </a:cxn>
                <a:cxn ang="0">
                  <a:pos x="120" y="70"/>
                </a:cxn>
                <a:cxn ang="0">
                  <a:pos x="127" y="98"/>
                </a:cxn>
                <a:cxn ang="0">
                  <a:pos x="164" y="132"/>
                </a:cxn>
                <a:cxn ang="0">
                  <a:pos x="143" y="174"/>
                </a:cxn>
                <a:cxn ang="0">
                  <a:pos x="109" y="148"/>
                </a:cxn>
                <a:cxn ang="0">
                  <a:pos x="54" y="6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5" h="175">
                  <a:moveTo>
                    <a:pt x="0" y="0"/>
                  </a:moveTo>
                  <a:lnTo>
                    <a:pt x="0" y="0"/>
                  </a:lnTo>
                  <a:lnTo>
                    <a:pt x="35" y="8"/>
                  </a:lnTo>
                  <a:lnTo>
                    <a:pt x="120" y="70"/>
                  </a:lnTo>
                  <a:lnTo>
                    <a:pt x="127" y="98"/>
                  </a:lnTo>
                  <a:lnTo>
                    <a:pt x="164" y="132"/>
                  </a:lnTo>
                  <a:lnTo>
                    <a:pt x="143" y="174"/>
                  </a:lnTo>
                  <a:lnTo>
                    <a:pt x="109" y="148"/>
                  </a:lnTo>
                  <a:lnTo>
                    <a:pt x="54" y="6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7583584" y="4994643"/>
              <a:ext cx="1010401" cy="841455"/>
            </a:xfrm>
            <a:custGeom>
              <a:avLst/>
              <a:gdLst/>
              <a:ahLst/>
              <a:cxnLst>
                <a:cxn ang="0">
                  <a:pos x="0" y="250"/>
                </a:cxn>
                <a:cxn ang="0">
                  <a:pos x="2" y="186"/>
                </a:cxn>
                <a:cxn ang="0">
                  <a:pos x="44" y="154"/>
                </a:cxn>
                <a:cxn ang="0">
                  <a:pos x="107" y="141"/>
                </a:cxn>
                <a:cxn ang="0">
                  <a:pos x="127" y="99"/>
                </a:cxn>
                <a:cxn ang="0">
                  <a:pos x="184" y="52"/>
                </a:cxn>
                <a:cxn ang="0">
                  <a:pos x="221" y="64"/>
                </a:cxn>
                <a:cxn ang="0">
                  <a:pos x="247" y="33"/>
                </a:cxn>
                <a:cxn ang="0">
                  <a:pos x="273" y="8"/>
                </a:cxn>
                <a:cxn ang="0">
                  <a:pos x="342" y="26"/>
                </a:cxn>
                <a:cxn ang="0">
                  <a:pos x="329" y="69"/>
                </a:cxn>
                <a:cxn ang="0">
                  <a:pos x="396" y="111"/>
                </a:cxn>
                <a:cxn ang="0">
                  <a:pos x="415" y="93"/>
                </a:cxn>
                <a:cxn ang="0">
                  <a:pos x="422" y="21"/>
                </a:cxn>
                <a:cxn ang="0">
                  <a:pos x="438" y="0"/>
                </a:cxn>
                <a:cxn ang="0">
                  <a:pos x="477" y="69"/>
                </a:cxn>
                <a:cxn ang="0">
                  <a:pos x="493" y="131"/>
                </a:cxn>
                <a:cxn ang="0">
                  <a:pos x="531" y="151"/>
                </a:cxn>
                <a:cxn ang="0">
                  <a:pos x="560" y="203"/>
                </a:cxn>
                <a:cxn ang="0">
                  <a:pos x="590" y="229"/>
                </a:cxn>
                <a:cxn ang="0">
                  <a:pos x="600" y="279"/>
                </a:cxn>
                <a:cxn ang="0">
                  <a:pos x="593" y="326"/>
                </a:cxn>
                <a:cxn ang="0">
                  <a:pos x="568" y="367"/>
                </a:cxn>
                <a:cxn ang="0">
                  <a:pos x="547" y="437"/>
                </a:cxn>
                <a:cxn ang="0">
                  <a:pos x="491" y="458"/>
                </a:cxn>
                <a:cxn ang="0">
                  <a:pos x="470" y="442"/>
                </a:cxn>
                <a:cxn ang="0">
                  <a:pos x="447" y="459"/>
                </a:cxn>
                <a:cxn ang="0">
                  <a:pos x="395" y="435"/>
                </a:cxn>
                <a:cxn ang="0">
                  <a:pos x="386" y="398"/>
                </a:cxn>
                <a:cxn ang="0">
                  <a:pos x="362" y="350"/>
                </a:cxn>
                <a:cxn ang="0">
                  <a:pos x="335" y="393"/>
                </a:cxn>
                <a:cxn ang="0">
                  <a:pos x="308" y="350"/>
                </a:cxn>
                <a:cxn ang="0">
                  <a:pos x="264" y="334"/>
                </a:cxn>
                <a:cxn ang="0">
                  <a:pos x="183" y="346"/>
                </a:cxn>
                <a:cxn ang="0">
                  <a:pos x="149" y="370"/>
                </a:cxn>
                <a:cxn ang="0">
                  <a:pos x="92" y="372"/>
                </a:cxn>
                <a:cxn ang="0">
                  <a:pos x="61" y="393"/>
                </a:cxn>
                <a:cxn ang="0">
                  <a:pos x="19" y="378"/>
                </a:cxn>
                <a:cxn ang="0">
                  <a:pos x="29" y="336"/>
                </a:cxn>
                <a:cxn ang="0">
                  <a:pos x="0" y="250"/>
                </a:cxn>
                <a:cxn ang="0">
                  <a:pos x="0" y="250"/>
                </a:cxn>
              </a:cxnLst>
              <a:rect l="0" t="0" r="r" b="b"/>
              <a:pathLst>
                <a:path w="601" h="460">
                  <a:moveTo>
                    <a:pt x="0" y="250"/>
                  </a:moveTo>
                  <a:lnTo>
                    <a:pt x="2" y="186"/>
                  </a:lnTo>
                  <a:lnTo>
                    <a:pt x="44" y="154"/>
                  </a:lnTo>
                  <a:lnTo>
                    <a:pt x="107" y="141"/>
                  </a:lnTo>
                  <a:lnTo>
                    <a:pt x="127" y="99"/>
                  </a:lnTo>
                  <a:lnTo>
                    <a:pt x="184" y="52"/>
                  </a:lnTo>
                  <a:lnTo>
                    <a:pt x="221" y="64"/>
                  </a:lnTo>
                  <a:lnTo>
                    <a:pt x="247" y="33"/>
                  </a:lnTo>
                  <a:lnTo>
                    <a:pt x="273" y="8"/>
                  </a:lnTo>
                  <a:lnTo>
                    <a:pt x="342" y="26"/>
                  </a:lnTo>
                  <a:lnTo>
                    <a:pt x="329" y="69"/>
                  </a:lnTo>
                  <a:lnTo>
                    <a:pt x="396" y="111"/>
                  </a:lnTo>
                  <a:lnTo>
                    <a:pt x="415" y="93"/>
                  </a:lnTo>
                  <a:lnTo>
                    <a:pt x="422" y="21"/>
                  </a:lnTo>
                  <a:lnTo>
                    <a:pt x="438" y="0"/>
                  </a:lnTo>
                  <a:lnTo>
                    <a:pt x="477" y="69"/>
                  </a:lnTo>
                  <a:lnTo>
                    <a:pt x="493" y="131"/>
                  </a:lnTo>
                  <a:lnTo>
                    <a:pt x="531" y="151"/>
                  </a:lnTo>
                  <a:lnTo>
                    <a:pt x="560" y="203"/>
                  </a:lnTo>
                  <a:lnTo>
                    <a:pt x="590" y="229"/>
                  </a:lnTo>
                  <a:lnTo>
                    <a:pt x="600" y="279"/>
                  </a:lnTo>
                  <a:lnTo>
                    <a:pt x="593" y="326"/>
                  </a:lnTo>
                  <a:lnTo>
                    <a:pt x="568" y="367"/>
                  </a:lnTo>
                  <a:lnTo>
                    <a:pt x="547" y="437"/>
                  </a:lnTo>
                  <a:lnTo>
                    <a:pt x="491" y="458"/>
                  </a:lnTo>
                  <a:lnTo>
                    <a:pt x="470" y="442"/>
                  </a:lnTo>
                  <a:lnTo>
                    <a:pt x="447" y="459"/>
                  </a:lnTo>
                  <a:lnTo>
                    <a:pt x="395" y="435"/>
                  </a:lnTo>
                  <a:lnTo>
                    <a:pt x="386" y="398"/>
                  </a:lnTo>
                  <a:lnTo>
                    <a:pt x="362" y="350"/>
                  </a:lnTo>
                  <a:lnTo>
                    <a:pt x="335" y="393"/>
                  </a:lnTo>
                  <a:lnTo>
                    <a:pt x="308" y="350"/>
                  </a:lnTo>
                  <a:lnTo>
                    <a:pt x="264" y="334"/>
                  </a:lnTo>
                  <a:lnTo>
                    <a:pt x="183" y="346"/>
                  </a:lnTo>
                  <a:lnTo>
                    <a:pt x="149" y="370"/>
                  </a:lnTo>
                  <a:lnTo>
                    <a:pt x="92" y="372"/>
                  </a:lnTo>
                  <a:lnTo>
                    <a:pt x="61" y="393"/>
                  </a:lnTo>
                  <a:lnTo>
                    <a:pt x="19" y="378"/>
                  </a:lnTo>
                  <a:lnTo>
                    <a:pt x="29" y="336"/>
                  </a:lnTo>
                  <a:lnTo>
                    <a:pt x="0" y="250"/>
                  </a:lnTo>
                  <a:lnTo>
                    <a:pt x="0" y="250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8923376" y="5894018"/>
              <a:ext cx="198039" cy="207549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0" y="98"/>
                </a:cxn>
                <a:cxn ang="0">
                  <a:pos x="26" y="64"/>
                </a:cxn>
                <a:cxn ang="0">
                  <a:pos x="68" y="38"/>
                </a:cxn>
                <a:cxn ang="0">
                  <a:pos x="90" y="0"/>
                </a:cxn>
                <a:cxn ang="0">
                  <a:pos x="116" y="20"/>
                </a:cxn>
                <a:cxn ang="0">
                  <a:pos x="100" y="59"/>
                </a:cxn>
                <a:cxn ang="0">
                  <a:pos x="75" y="62"/>
                </a:cxn>
                <a:cxn ang="0">
                  <a:pos x="38" y="112"/>
                </a:cxn>
                <a:cxn ang="0">
                  <a:pos x="0" y="98"/>
                </a:cxn>
                <a:cxn ang="0">
                  <a:pos x="0" y="98"/>
                </a:cxn>
              </a:cxnLst>
              <a:rect l="0" t="0" r="r" b="b"/>
              <a:pathLst>
                <a:path w="117" h="113">
                  <a:moveTo>
                    <a:pt x="0" y="98"/>
                  </a:moveTo>
                  <a:lnTo>
                    <a:pt x="0" y="98"/>
                  </a:lnTo>
                  <a:lnTo>
                    <a:pt x="26" y="64"/>
                  </a:lnTo>
                  <a:lnTo>
                    <a:pt x="68" y="38"/>
                  </a:lnTo>
                  <a:lnTo>
                    <a:pt x="90" y="0"/>
                  </a:lnTo>
                  <a:lnTo>
                    <a:pt x="116" y="20"/>
                  </a:lnTo>
                  <a:lnTo>
                    <a:pt x="100" y="59"/>
                  </a:lnTo>
                  <a:lnTo>
                    <a:pt x="75" y="62"/>
                  </a:lnTo>
                  <a:lnTo>
                    <a:pt x="38" y="112"/>
                  </a:lnTo>
                  <a:lnTo>
                    <a:pt x="0" y="98"/>
                  </a:lnTo>
                  <a:lnTo>
                    <a:pt x="0" y="98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9083019" y="5694514"/>
              <a:ext cx="145498" cy="2252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9" y="44"/>
                </a:cxn>
                <a:cxn ang="0">
                  <a:pos x="85" y="55"/>
                </a:cxn>
                <a:cxn ang="0">
                  <a:pos x="80" y="83"/>
                </a:cxn>
                <a:cxn ang="0">
                  <a:pos x="48" y="122"/>
                </a:cxn>
                <a:cxn ang="0">
                  <a:pos x="15" y="86"/>
                </a:cxn>
                <a:cxn ang="0">
                  <a:pos x="34" y="62"/>
                </a:cxn>
                <a:cxn ang="0">
                  <a:pos x="31" y="4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6" h="123">
                  <a:moveTo>
                    <a:pt x="0" y="0"/>
                  </a:moveTo>
                  <a:lnTo>
                    <a:pt x="0" y="0"/>
                  </a:lnTo>
                  <a:lnTo>
                    <a:pt x="49" y="44"/>
                  </a:lnTo>
                  <a:lnTo>
                    <a:pt x="85" y="55"/>
                  </a:lnTo>
                  <a:lnTo>
                    <a:pt x="80" y="83"/>
                  </a:lnTo>
                  <a:lnTo>
                    <a:pt x="48" y="122"/>
                  </a:lnTo>
                  <a:lnTo>
                    <a:pt x="15" y="86"/>
                  </a:lnTo>
                  <a:lnTo>
                    <a:pt x="34" y="62"/>
                  </a:lnTo>
                  <a:lnTo>
                    <a:pt x="31" y="44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4241179" y="3614206"/>
              <a:ext cx="1756077" cy="2081918"/>
            </a:xfrm>
            <a:custGeom>
              <a:avLst/>
              <a:gdLst/>
              <a:ahLst/>
              <a:cxnLst>
                <a:cxn ang="0">
                  <a:pos x="32" y="412"/>
                </a:cxn>
                <a:cxn ang="0">
                  <a:pos x="38" y="423"/>
                </a:cxn>
                <a:cxn ang="0">
                  <a:pos x="65" y="452"/>
                </a:cxn>
                <a:cxn ang="0">
                  <a:pos x="92" y="484"/>
                </a:cxn>
                <a:cxn ang="0">
                  <a:pos x="151" y="524"/>
                </a:cxn>
                <a:cxn ang="0">
                  <a:pos x="236" y="520"/>
                </a:cxn>
                <a:cxn ang="0">
                  <a:pos x="338" y="498"/>
                </a:cxn>
                <a:cxn ang="0">
                  <a:pos x="360" y="526"/>
                </a:cxn>
                <a:cxn ang="0">
                  <a:pos x="392" y="520"/>
                </a:cxn>
                <a:cxn ang="0">
                  <a:pos x="398" y="602"/>
                </a:cxn>
                <a:cxn ang="0">
                  <a:pos x="445" y="668"/>
                </a:cxn>
                <a:cxn ang="0">
                  <a:pos x="473" y="757"/>
                </a:cxn>
                <a:cxn ang="0">
                  <a:pos x="441" y="856"/>
                </a:cxn>
                <a:cxn ang="0">
                  <a:pos x="483" y="941"/>
                </a:cxn>
                <a:cxn ang="0">
                  <a:pos x="494" y="1018"/>
                </a:cxn>
                <a:cxn ang="0">
                  <a:pos x="543" y="1136"/>
                </a:cxn>
                <a:cxn ang="0">
                  <a:pos x="676" y="1120"/>
                </a:cxn>
                <a:cxn ang="0">
                  <a:pos x="755" y="1035"/>
                </a:cxn>
                <a:cxn ang="0">
                  <a:pos x="762" y="988"/>
                </a:cxn>
                <a:cxn ang="0">
                  <a:pos x="801" y="965"/>
                </a:cxn>
                <a:cxn ang="0">
                  <a:pos x="789" y="896"/>
                </a:cxn>
                <a:cxn ang="0">
                  <a:pos x="877" y="828"/>
                </a:cxn>
                <a:cxn ang="0">
                  <a:pos x="878" y="749"/>
                </a:cxn>
                <a:cxn ang="0">
                  <a:pos x="854" y="686"/>
                </a:cxn>
                <a:cxn ang="0">
                  <a:pos x="895" y="614"/>
                </a:cxn>
                <a:cxn ang="0">
                  <a:pos x="986" y="529"/>
                </a:cxn>
                <a:cxn ang="0">
                  <a:pos x="1042" y="434"/>
                </a:cxn>
                <a:cxn ang="0">
                  <a:pos x="1034" y="408"/>
                </a:cxn>
                <a:cxn ang="0">
                  <a:pos x="946" y="432"/>
                </a:cxn>
                <a:cxn ang="0">
                  <a:pos x="917" y="395"/>
                </a:cxn>
                <a:cxn ang="0">
                  <a:pos x="865" y="359"/>
                </a:cxn>
                <a:cxn ang="0">
                  <a:pos x="847" y="313"/>
                </a:cxn>
                <a:cxn ang="0">
                  <a:pos x="805" y="220"/>
                </a:cxn>
                <a:cxn ang="0">
                  <a:pos x="754" y="127"/>
                </a:cxn>
                <a:cxn ang="0">
                  <a:pos x="729" y="94"/>
                </a:cxn>
                <a:cxn ang="0">
                  <a:pos x="704" y="107"/>
                </a:cxn>
                <a:cxn ang="0">
                  <a:pos x="643" y="94"/>
                </a:cxn>
                <a:cxn ang="0">
                  <a:pos x="565" y="87"/>
                </a:cxn>
                <a:cxn ang="0">
                  <a:pos x="549" y="116"/>
                </a:cxn>
                <a:cxn ang="0">
                  <a:pos x="493" y="82"/>
                </a:cxn>
                <a:cxn ang="0">
                  <a:pos x="414" y="53"/>
                </a:cxn>
                <a:cxn ang="0">
                  <a:pos x="433" y="0"/>
                </a:cxn>
                <a:cxn ang="0">
                  <a:pos x="398" y="3"/>
                </a:cxn>
                <a:cxn ang="0">
                  <a:pos x="289" y="9"/>
                </a:cxn>
                <a:cxn ang="0">
                  <a:pos x="233" y="33"/>
                </a:cxn>
                <a:cxn ang="0">
                  <a:pos x="178" y="24"/>
                </a:cxn>
                <a:cxn ang="0">
                  <a:pos x="129" y="79"/>
                </a:cxn>
                <a:cxn ang="0">
                  <a:pos x="112" y="133"/>
                </a:cxn>
                <a:cxn ang="0">
                  <a:pos x="70" y="157"/>
                </a:cxn>
                <a:cxn ang="0">
                  <a:pos x="10" y="265"/>
                </a:cxn>
                <a:cxn ang="0">
                  <a:pos x="24" y="304"/>
                </a:cxn>
                <a:cxn ang="0">
                  <a:pos x="0" y="364"/>
                </a:cxn>
                <a:cxn ang="0">
                  <a:pos x="32" y="412"/>
                </a:cxn>
                <a:cxn ang="0">
                  <a:pos x="32" y="412"/>
                </a:cxn>
              </a:cxnLst>
              <a:rect l="0" t="0" r="r" b="b"/>
              <a:pathLst>
                <a:path w="1043" h="1137">
                  <a:moveTo>
                    <a:pt x="32" y="412"/>
                  </a:moveTo>
                  <a:lnTo>
                    <a:pt x="38" y="423"/>
                  </a:lnTo>
                  <a:lnTo>
                    <a:pt x="65" y="452"/>
                  </a:lnTo>
                  <a:lnTo>
                    <a:pt x="92" y="484"/>
                  </a:lnTo>
                  <a:lnTo>
                    <a:pt x="151" y="524"/>
                  </a:lnTo>
                  <a:lnTo>
                    <a:pt x="236" y="520"/>
                  </a:lnTo>
                  <a:lnTo>
                    <a:pt x="338" y="498"/>
                  </a:lnTo>
                  <a:lnTo>
                    <a:pt x="360" y="526"/>
                  </a:lnTo>
                  <a:lnTo>
                    <a:pt x="392" y="520"/>
                  </a:lnTo>
                  <a:lnTo>
                    <a:pt x="398" y="602"/>
                  </a:lnTo>
                  <a:lnTo>
                    <a:pt x="445" y="668"/>
                  </a:lnTo>
                  <a:lnTo>
                    <a:pt x="473" y="757"/>
                  </a:lnTo>
                  <a:lnTo>
                    <a:pt x="441" y="856"/>
                  </a:lnTo>
                  <a:lnTo>
                    <a:pt x="483" y="941"/>
                  </a:lnTo>
                  <a:lnTo>
                    <a:pt x="494" y="1018"/>
                  </a:lnTo>
                  <a:lnTo>
                    <a:pt x="543" y="1136"/>
                  </a:lnTo>
                  <a:lnTo>
                    <a:pt x="676" y="1120"/>
                  </a:lnTo>
                  <a:lnTo>
                    <a:pt x="755" y="1035"/>
                  </a:lnTo>
                  <a:lnTo>
                    <a:pt x="762" y="988"/>
                  </a:lnTo>
                  <a:lnTo>
                    <a:pt x="801" y="965"/>
                  </a:lnTo>
                  <a:lnTo>
                    <a:pt x="789" y="896"/>
                  </a:lnTo>
                  <a:lnTo>
                    <a:pt x="877" y="828"/>
                  </a:lnTo>
                  <a:lnTo>
                    <a:pt x="878" y="749"/>
                  </a:lnTo>
                  <a:lnTo>
                    <a:pt x="854" y="686"/>
                  </a:lnTo>
                  <a:lnTo>
                    <a:pt x="895" y="614"/>
                  </a:lnTo>
                  <a:lnTo>
                    <a:pt x="986" y="529"/>
                  </a:lnTo>
                  <a:lnTo>
                    <a:pt x="1042" y="434"/>
                  </a:lnTo>
                  <a:lnTo>
                    <a:pt x="1034" y="408"/>
                  </a:lnTo>
                  <a:lnTo>
                    <a:pt x="946" y="432"/>
                  </a:lnTo>
                  <a:lnTo>
                    <a:pt x="917" y="395"/>
                  </a:lnTo>
                  <a:lnTo>
                    <a:pt x="865" y="359"/>
                  </a:lnTo>
                  <a:lnTo>
                    <a:pt x="847" y="313"/>
                  </a:lnTo>
                  <a:lnTo>
                    <a:pt x="805" y="220"/>
                  </a:lnTo>
                  <a:lnTo>
                    <a:pt x="754" y="127"/>
                  </a:lnTo>
                  <a:lnTo>
                    <a:pt x="729" y="94"/>
                  </a:lnTo>
                  <a:lnTo>
                    <a:pt x="704" y="107"/>
                  </a:lnTo>
                  <a:lnTo>
                    <a:pt x="643" y="94"/>
                  </a:lnTo>
                  <a:lnTo>
                    <a:pt x="565" y="87"/>
                  </a:lnTo>
                  <a:lnTo>
                    <a:pt x="549" y="116"/>
                  </a:lnTo>
                  <a:lnTo>
                    <a:pt x="493" y="82"/>
                  </a:lnTo>
                  <a:lnTo>
                    <a:pt x="414" y="53"/>
                  </a:lnTo>
                  <a:lnTo>
                    <a:pt x="433" y="0"/>
                  </a:lnTo>
                  <a:lnTo>
                    <a:pt x="398" y="3"/>
                  </a:lnTo>
                  <a:lnTo>
                    <a:pt x="289" y="9"/>
                  </a:lnTo>
                  <a:lnTo>
                    <a:pt x="233" y="33"/>
                  </a:lnTo>
                  <a:lnTo>
                    <a:pt x="178" y="24"/>
                  </a:lnTo>
                  <a:lnTo>
                    <a:pt x="129" y="79"/>
                  </a:lnTo>
                  <a:lnTo>
                    <a:pt x="112" y="133"/>
                  </a:lnTo>
                  <a:lnTo>
                    <a:pt x="70" y="157"/>
                  </a:lnTo>
                  <a:lnTo>
                    <a:pt x="10" y="265"/>
                  </a:lnTo>
                  <a:lnTo>
                    <a:pt x="24" y="304"/>
                  </a:lnTo>
                  <a:lnTo>
                    <a:pt x="0" y="364"/>
                  </a:lnTo>
                  <a:lnTo>
                    <a:pt x="32" y="412"/>
                  </a:lnTo>
                  <a:lnTo>
                    <a:pt x="32" y="412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8020078" y="4708259"/>
              <a:ext cx="513284" cy="276731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46" y="25"/>
                </a:cxn>
                <a:cxn ang="0">
                  <a:pos x="29" y="54"/>
                </a:cxn>
                <a:cxn ang="0">
                  <a:pos x="109" y="76"/>
                </a:cxn>
                <a:cxn ang="0">
                  <a:pos x="105" y="124"/>
                </a:cxn>
                <a:cxn ang="0">
                  <a:pos x="181" y="135"/>
                </a:cxn>
                <a:cxn ang="0">
                  <a:pos x="205" y="109"/>
                </a:cxn>
                <a:cxn ang="0">
                  <a:pos x="303" y="150"/>
                </a:cxn>
                <a:cxn ang="0">
                  <a:pos x="254" y="86"/>
                </a:cxn>
                <a:cxn ang="0">
                  <a:pos x="106" y="14"/>
                </a:cxn>
                <a:cxn ang="0">
                  <a:pos x="22" y="0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304" h="151">
                  <a:moveTo>
                    <a:pt x="0" y="14"/>
                  </a:moveTo>
                  <a:lnTo>
                    <a:pt x="0" y="14"/>
                  </a:lnTo>
                  <a:lnTo>
                    <a:pt x="46" y="25"/>
                  </a:lnTo>
                  <a:lnTo>
                    <a:pt x="29" y="54"/>
                  </a:lnTo>
                  <a:lnTo>
                    <a:pt x="109" y="76"/>
                  </a:lnTo>
                  <a:lnTo>
                    <a:pt x="105" y="124"/>
                  </a:lnTo>
                  <a:lnTo>
                    <a:pt x="181" y="135"/>
                  </a:lnTo>
                  <a:lnTo>
                    <a:pt x="205" y="109"/>
                  </a:lnTo>
                  <a:lnTo>
                    <a:pt x="303" y="150"/>
                  </a:lnTo>
                  <a:lnTo>
                    <a:pt x="254" y="86"/>
                  </a:lnTo>
                  <a:lnTo>
                    <a:pt x="106" y="14"/>
                  </a:lnTo>
                  <a:lnTo>
                    <a:pt x="22" y="0"/>
                  </a:lnTo>
                  <a:lnTo>
                    <a:pt x="0" y="14"/>
                  </a:lnTo>
                  <a:lnTo>
                    <a:pt x="0" y="14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4958564" y="1772014"/>
              <a:ext cx="272808" cy="21076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3"/>
                </a:cxn>
                <a:cxn ang="0">
                  <a:pos x="2" y="27"/>
                </a:cxn>
                <a:cxn ang="0">
                  <a:pos x="29" y="63"/>
                </a:cxn>
                <a:cxn ang="0">
                  <a:pos x="74" y="55"/>
                </a:cxn>
                <a:cxn ang="0">
                  <a:pos x="44" y="70"/>
                </a:cxn>
                <a:cxn ang="0">
                  <a:pos x="79" y="87"/>
                </a:cxn>
                <a:cxn ang="0">
                  <a:pos x="48" y="89"/>
                </a:cxn>
                <a:cxn ang="0">
                  <a:pos x="95" y="114"/>
                </a:cxn>
                <a:cxn ang="0">
                  <a:pos x="160" y="41"/>
                </a:cxn>
                <a:cxn ang="0">
                  <a:pos x="84" y="0"/>
                </a:cxn>
                <a:cxn ang="0">
                  <a:pos x="86" y="40"/>
                </a:cxn>
                <a:cxn ang="0">
                  <a:pos x="55" y="9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61" h="115">
                  <a:moveTo>
                    <a:pt x="0" y="13"/>
                  </a:moveTo>
                  <a:lnTo>
                    <a:pt x="0" y="13"/>
                  </a:lnTo>
                  <a:lnTo>
                    <a:pt x="2" y="27"/>
                  </a:lnTo>
                  <a:lnTo>
                    <a:pt x="29" y="63"/>
                  </a:lnTo>
                  <a:lnTo>
                    <a:pt x="74" y="55"/>
                  </a:lnTo>
                  <a:lnTo>
                    <a:pt x="44" y="70"/>
                  </a:lnTo>
                  <a:lnTo>
                    <a:pt x="79" y="87"/>
                  </a:lnTo>
                  <a:lnTo>
                    <a:pt x="48" y="89"/>
                  </a:lnTo>
                  <a:lnTo>
                    <a:pt x="95" y="114"/>
                  </a:lnTo>
                  <a:lnTo>
                    <a:pt x="160" y="41"/>
                  </a:lnTo>
                  <a:lnTo>
                    <a:pt x="84" y="0"/>
                  </a:lnTo>
                  <a:lnTo>
                    <a:pt x="86" y="40"/>
                  </a:lnTo>
                  <a:lnTo>
                    <a:pt x="55" y="9"/>
                  </a:lnTo>
                  <a:lnTo>
                    <a:pt x="0" y="13"/>
                  </a:lnTo>
                  <a:lnTo>
                    <a:pt x="0" y="13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5146498" y="1744663"/>
              <a:ext cx="230371" cy="86881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3" y="33"/>
                </a:cxn>
                <a:cxn ang="0">
                  <a:pos x="77" y="46"/>
                </a:cxn>
                <a:cxn ang="0">
                  <a:pos x="136" y="20"/>
                </a:cxn>
                <a:cxn ang="0">
                  <a:pos x="101" y="5"/>
                </a:cxn>
                <a:cxn ang="0">
                  <a:pos x="63" y="19"/>
                </a:cxn>
                <a:cxn ang="0">
                  <a:pos x="23" y="0"/>
                </a:cxn>
                <a:cxn ang="0">
                  <a:pos x="0" y="20"/>
                </a:cxn>
                <a:cxn ang="0">
                  <a:pos x="0" y="20"/>
                </a:cxn>
              </a:cxnLst>
              <a:rect l="0" t="0" r="r" b="b"/>
              <a:pathLst>
                <a:path w="137" h="47">
                  <a:moveTo>
                    <a:pt x="0" y="20"/>
                  </a:moveTo>
                  <a:lnTo>
                    <a:pt x="23" y="33"/>
                  </a:lnTo>
                  <a:lnTo>
                    <a:pt x="77" y="46"/>
                  </a:lnTo>
                  <a:lnTo>
                    <a:pt x="136" y="20"/>
                  </a:lnTo>
                  <a:lnTo>
                    <a:pt x="101" y="5"/>
                  </a:lnTo>
                  <a:lnTo>
                    <a:pt x="63" y="19"/>
                  </a:lnTo>
                  <a:lnTo>
                    <a:pt x="23" y="0"/>
                  </a:lnTo>
                  <a:lnTo>
                    <a:pt x="0" y="20"/>
                  </a:lnTo>
                  <a:lnTo>
                    <a:pt x="0" y="20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5213185" y="1886246"/>
              <a:ext cx="107102" cy="56311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5" y="9"/>
                </a:cxn>
                <a:cxn ang="0">
                  <a:pos x="32" y="0"/>
                </a:cxn>
                <a:cxn ang="0">
                  <a:pos x="62" y="16"/>
                </a:cxn>
                <a:cxn ang="0">
                  <a:pos x="26" y="31"/>
                </a:cxn>
                <a:cxn ang="0">
                  <a:pos x="0" y="25"/>
                </a:cxn>
                <a:cxn ang="0">
                  <a:pos x="0" y="25"/>
                </a:cxn>
              </a:cxnLst>
              <a:rect l="0" t="0" r="r" b="b"/>
              <a:pathLst>
                <a:path w="63" h="32">
                  <a:moveTo>
                    <a:pt x="0" y="25"/>
                  </a:moveTo>
                  <a:lnTo>
                    <a:pt x="5" y="9"/>
                  </a:lnTo>
                  <a:lnTo>
                    <a:pt x="32" y="0"/>
                  </a:lnTo>
                  <a:lnTo>
                    <a:pt x="62" y="16"/>
                  </a:lnTo>
                  <a:lnTo>
                    <a:pt x="26" y="31"/>
                  </a:lnTo>
                  <a:lnTo>
                    <a:pt x="0" y="25"/>
                  </a:lnTo>
                  <a:lnTo>
                    <a:pt x="0" y="25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4451342" y="1916815"/>
              <a:ext cx="5086358" cy="2738349"/>
            </a:xfrm>
            <a:custGeom>
              <a:avLst/>
              <a:gdLst/>
              <a:ahLst/>
              <a:cxnLst>
                <a:cxn ang="0">
                  <a:pos x="759" y="1219"/>
                </a:cxn>
                <a:cxn ang="0">
                  <a:pos x="1014" y="1226"/>
                </a:cxn>
                <a:cxn ang="0">
                  <a:pos x="908" y="1134"/>
                </a:cxn>
                <a:cxn ang="0">
                  <a:pos x="1007" y="1119"/>
                </a:cxn>
                <a:cxn ang="0">
                  <a:pos x="1276" y="1331"/>
                </a:cxn>
                <a:cxn ang="0">
                  <a:pos x="1504" y="1182"/>
                </a:cxn>
                <a:cxn ang="0">
                  <a:pos x="1628" y="1393"/>
                </a:cxn>
                <a:cxn ang="0">
                  <a:pos x="1707" y="1443"/>
                </a:cxn>
                <a:cxn ang="0">
                  <a:pos x="1728" y="1387"/>
                </a:cxn>
                <a:cxn ang="0">
                  <a:pos x="1806" y="1207"/>
                </a:cxn>
                <a:cxn ang="0">
                  <a:pos x="1995" y="925"/>
                </a:cxn>
                <a:cxn ang="0">
                  <a:pos x="1975" y="900"/>
                </a:cxn>
                <a:cxn ang="0">
                  <a:pos x="2069" y="881"/>
                </a:cxn>
                <a:cxn ang="0">
                  <a:pos x="2255" y="602"/>
                </a:cxn>
                <a:cxn ang="0">
                  <a:pos x="2518" y="438"/>
                </a:cxn>
                <a:cxn ang="0">
                  <a:pos x="2498" y="550"/>
                </a:cxn>
                <a:cxn ang="0">
                  <a:pos x="2684" y="463"/>
                </a:cxn>
                <a:cxn ang="0">
                  <a:pos x="2885" y="345"/>
                </a:cxn>
                <a:cxn ang="0">
                  <a:pos x="2721" y="227"/>
                </a:cxn>
                <a:cxn ang="0">
                  <a:pos x="2449" y="207"/>
                </a:cxn>
                <a:cxn ang="0">
                  <a:pos x="2127" y="210"/>
                </a:cxn>
                <a:cxn ang="0">
                  <a:pos x="1816" y="126"/>
                </a:cxn>
                <a:cxn ang="0">
                  <a:pos x="1745" y="41"/>
                </a:cxn>
                <a:cxn ang="0">
                  <a:pos x="1466" y="85"/>
                </a:cxn>
                <a:cxn ang="0">
                  <a:pos x="1326" y="164"/>
                </a:cxn>
                <a:cxn ang="0">
                  <a:pos x="1264" y="210"/>
                </a:cxn>
                <a:cxn ang="0">
                  <a:pos x="1185" y="261"/>
                </a:cxn>
                <a:cxn ang="0">
                  <a:pos x="968" y="277"/>
                </a:cxn>
                <a:cxn ang="0">
                  <a:pos x="781" y="320"/>
                </a:cxn>
                <a:cxn ang="0">
                  <a:pos x="664" y="370"/>
                </a:cxn>
                <a:cxn ang="0">
                  <a:pos x="682" y="251"/>
                </a:cxn>
                <a:cxn ang="0">
                  <a:pos x="518" y="202"/>
                </a:cxn>
                <a:cxn ang="0">
                  <a:pos x="407" y="263"/>
                </a:cxn>
                <a:cxn ang="0">
                  <a:pos x="254" y="442"/>
                </a:cxn>
                <a:cxn ang="0">
                  <a:pos x="318" y="534"/>
                </a:cxn>
                <a:cxn ang="0">
                  <a:pos x="384" y="506"/>
                </a:cxn>
                <a:cxn ang="0">
                  <a:pos x="470" y="341"/>
                </a:cxn>
                <a:cxn ang="0">
                  <a:pos x="487" y="480"/>
                </a:cxn>
                <a:cxn ang="0">
                  <a:pos x="480" y="526"/>
                </a:cxn>
                <a:cxn ang="0">
                  <a:pos x="353" y="612"/>
                </a:cxn>
                <a:cxn ang="0">
                  <a:pos x="297" y="528"/>
                </a:cxn>
                <a:cxn ang="0">
                  <a:pos x="223" y="623"/>
                </a:cxn>
                <a:cxn ang="0">
                  <a:pos x="119" y="715"/>
                </a:cxn>
                <a:cxn ang="0">
                  <a:pos x="132" y="780"/>
                </a:cxn>
                <a:cxn ang="0">
                  <a:pos x="10" y="928"/>
                </a:cxn>
                <a:cxn ang="0">
                  <a:pos x="154" y="862"/>
                </a:cxn>
                <a:cxn ang="0">
                  <a:pos x="254" y="807"/>
                </a:cxn>
                <a:cxn ang="0">
                  <a:pos x="384" y="912"/>
                </a:cxn>
                <a:cxn ang="0">
                  <a:pos x="328" y="800"/>
                </a:cxn>
                <a:cxn ang="0">
                  <a:pos x="433" y="868"/>
                </a:cxn>
                <a:cxn ang="0">
                  <a:pos x="468" y="933"/>
                </a:cxn>
                <a:cxn ang="0">
                  <a:pos x="483" y="865"/>
                </a:cxn>
                <a:cxn ang="0">
                  <a:pos x="596" y="758"/>
                </a:cxn>
                <a:cxn ang="0">
                  <a:pos x="655" y="794"/>
                </a:cxn>
                <a:cxn ang="0">
                  <a:pos x="733" y="740"/>
                </a:cxn>
                <a:cxn ang="0">
                  <a:pos x="717" y="859"/>
                </a:cxn>
                <a:cxn ang="0">
                  <a:pos x="538" y="876"/>
                </a:cxn>
                <a:cxn ang="0">
                  <a:pos x="639" y="946"/>
                </a:cxn>
                <a:cxn ang="0">
                  <a:pos x="629" y="1055"/>
                </a:cxn>
              </a:cxnLst>
              <a:rect l="0" t="0" r="r" b="b"/>
              <a:pathLst>
                <a:path w="3019" h="1496">
                  <a:moveTo>
                    <a:pt x="629" y="1055"/>
                  </a:moveTo>
                  <a:lnTo>
                    <a:pt x="670" y="1059"/>
                  </a:lnTo>
                  <a:lnTo>
                    <a:pt x="670" y="1059"/>
                  </a:lnTo>
                  <a:lnTo>
                    <a:pt x="721" y="1151"/>
                  </a:lnTo>
                  <a:lnTo>
                    <a:pt x="759" y="1219"/>
                  </a:lnTo>
                  <a:lnTo>
                    <a:pt x="787" y="1268"/>
                  </a:lnTo>
                  <a:lnTo>
                    <a:pt x="798" y="1325"/>
                  </a:lnTo>
                  <a:lnTo>
                    <a:pt x="875" y="1305"/>
                  </a:lnTo>
                  <a:lnTo>
                    <a:pt x="971" y="1258"/>
                  </a:lnTo>
                  <a:lnTo>
                    <a:pt x="1014" y="1226"/>
                  </a:lnTo>
                  <a:lnTo>
                    <a:pt x="1044" y="1171"/>
                  </a:lnTo>
                  <a:lnTo>
                    <a:pt x="988" y="1113"/>
                  </a:lnTo>
                  <a:lnTo>
                    <a:pt x="955" y="1144"/>
                  </a:lnTo>
                  <a:lnTo>
                    <a:pt x="931" y="1144"/>
                  </a:lnTo>
                  <a:lnTo>
                    <a:pt x="908" y="1134"/>
                  </a:lnTo>
                  <a:lnTo>
                    <a:pt x="871" y="1073"/>
                  </a:lnTo>
                  <a:lnTo>
                    <a:pt x="867" y="1050"/>
                  </a:lnTo>
                  <a:lnTo>
                    <a:pt x="897" y="1047"/>
                  </a:lnTo>
                  <a:lnTo>
                    <a:pt x="918" y="1084"/>
                  </a:lnTo>
                  <a:lnTo>
                    <a:pt x="1007" y="1119"/>
                  </a:lnTo>
                  <a:lnTo>
                    <a:pt x="1145" y="1124"/>
                  </a:lnTo>
                  <a:lnTo>
                    <a:pt x="1204" y="1199"/>
                  </a:lnTo>
                  <a:lnTo>
                    <a:pt x="1226" y="1193"/>
                  </a:lnTo>
                  <a:lnTo>
                    <a:pt x="1262" y="1280"/>
                  </a:lnTo>
                  <a:lnTo>
                    <a:pt x="1276" y="1331"/>
                  </a:lnTo>
                  <a:lnTo>
                    <a:pt x="1310" y="1395"/>
                  </a:lnTo>
                  <a:lnTo>
                    <a:pt x="1346" y="1363"/>
                  </a:lnTo>
                  <a:lnTo>
                    <a:pt x="1354" y="1279"/>
                  </a:lnTo>
                  <a:lnTo>
                    <a:pt x="1471" y="1177"/>
                  </a:lnTo>
                  <a:lnTo>
                    <a:pt x="1504" y="1182"/>
                  </a:lnTo>
                  <a:lnTo>
                    <a:pt x="1525" y="1168"/>
                  </a:lnTo>
                  <a:lnTo>
                    <a:pt x="1568" y="1237"/>
                  </a:lnTo>
                  <a:lnTo>
                    <a:pt x="1567" y="1272"/>
                  </a:lnTo>
                  <a:lnTo>
                    <a:pt x="1604" y="1252"/>
                  </a:lnTo>
                  <a:lnTo>
                    <a:pt x="1628" y="1393"/>
                  </a:lnTo>
                  <a:lnTo>
                    <a:pt x="1658" y="1420"/>
                  </a:lnTo>
                  <a:lnTo>
                    <a:pt x="1674" y="1474"/>
                  </a:lnTo>
                  <a:lnTo>
                    <a:pt x="1713" y="1495"/>
                  </a:lnTo>
                  <a:lnTo>
                    <a:pt x="1714" y="1495"/>
                  </a:lnTo>
                  <a:lnTo>
                    <a:pt x="1707" y="1443"/>
                  </a:lnTo>
                  <a:lnTo>
                    <a:pt x="1663" y="1407"/>
                  </a:lnTo>
                  <a:lnTo>
                    <a:pt x="1641" y="1363"/>
                  </a:lnTo>
                  <a:lnTo>
                    <a:pt x="1656" y="1310"/>
                  </a:lnTo>
                  <a:lnTo>
                    <a:pt x="1707" y="1356"/>
                  </a:lnTo>
                  <a:lnTo>
                    <a:pt x="1728" y="1387"/>
                  </a:lnTo>
                  <a:lnTo>
                    <a:pt x="1792" y="1341"/>
                  </a:lnTo>
                  <a:lnTo>
                    <a:pt x="1786" y="1284"/>
                  </a:lnTo>
                  <a:lnTo>
                    <a:pt x="1737" y="1230"/>
                  </a:lnTo>
                  <a:lnTo>
                    <a:pt x="1774" y="1186"/>
                  </a:lnTo>
                  <a:lnTo>
                    <a:pt x="1806" y="1207"/>
                  </a:lnTo>
                  <a:lnTo>
                    <a:pt x="1849" y="1180"/>
                  </a:lnTo>
                  <a:lnTo>
                    <a:pt x="1936" y="1136"/>
                  </a:lnTo>
                  <a:lnTo>
                    <a:pt x="1984" y="1021"/>
                  </a:lnTo>
                  <a:lnTo>
                    <a:pt x="1944" y="967"/>
                  </a:lnTo>
                  <a:lnTo>
                    <a:pt x="1995" y="925"/>
                  </a:lnTo>
                  <a:lnTo>
                    <a:pt x="1969" y="916"/>
                  </a:lnTo>
                  <a:lnTo>
                    <a:pt x="1941" y="927"/>
                  </a:lnTo>
                  <a:lnTo>
                    <a:pt x="1919" y="905"/>
                  </a:lnTo>
                  <a:lnTo>
                    <a:pt x="1982" y="858"/>
                  </a:lnTo>
                  <a:lnTo>
                    <a:pt x="1975" y="900"/>
                  </a:lnTo>
                  <a:lnTo>
                    <a:pt x="2039" y="885"/>
                  </a:lnTo>
                  <a:lnTo>
                    <a:pt x="2055" y="916"/>
                  </a:lnTo>
                  <a:lnTo>
                    <a:pt x="2050" y="976"/>
                  </a:lnTo>
                  <a:lnTo>
                    <a:pt x="2101" y="947"/>
                  </a:lnTo>
                  <a:lnTo>
                    <a:pt x="2069" y="881"/>
                  </a:lnTo>
                  <a:lnTo>
                    <a:pt x="2135" y="814"/>
                  </a:lnTo>
                  <a:lnTo>
                    <a:pt x="2158" y="829"/>
                  </a:lnTo>
                  <a:lnTo>
                    <a:pt x="2262" y="718"/>
                  </a:lnTo>
                  <a:lnTo>
                    <a:pt x="2281" y="644"/>
                  </a:lnTo>
                  <a:lnTo>
                    <a:pt x="2255" y="602"/>
                  </a:lnTo>
                  <a:lnTo>
                    <a:pt x="2186" y="592"/>
                  </a:lnTo>
                  <a:lnTo>
                    <a:pt x="2298" y="494"/>
                  </a:lnTo>
                  <a:lnTo>
                    <a:pt x="2390" y="493"/>
                  </a:lnTo>
                  <a:lnTo>
                    <a:pt x="2482" y="495"/>
                  </a:lnTo>
                  <a:lnTo>
                    <a:pt x="2518" y="438"/>
                  </a:lnTo>
                  <a:lnTo>
                    <a:pt x="2566" y="432"/>
                  </a:lnTo>
                  <a:lnTo>
                    <a:pt x="2562" y="464"/>
                  </a:lnTo>
                  <a:lnTo>
                    <a:pt x="2623" y="425"/>
                  </a:lnTo>
                  <a:lnTo>
                    <a:pt x="2512" y="525"/>
                  </a:lnTo>
                  <a:lnTo>
                    <a:pt x="2498" y="550"/>
                  </a:lnTo>
                  <a:lnTo>
                    <a:pt x="2512" y="670"/>
                  </a:lnTo>
                  <a:lnTo>
                    <a:pt x="2592" y="592"/>
                  </a:lnTo>
                  <a:lnTo>
                    <a:pt x="2590" y="519"/>
                  </a:lnTo>
                  <a:lnTo>
                    <a:pt x="2614" y="480"/>
                  </a:lnTo>
                  <a:lnTo>
                    <a:pt x="2684" y="463"/>
                  </a:lnTo>
                  <a:lnTo>
                    <a:pt x="2716" y="479"/>
                  </a:lnTo>
                  <a:lnTo>
                    <a:pt x="2820" y="418"/>
                  </a:lnTo>
                  <a:lnTo>
                    <a:pt x="2853" y="405"/>
                  </a:lnTo>
                  <a:lnTo>
                    <a:pt x="2840" y="368"/>
                  </a:lnTo>
                  <a:lnTo>
                    <a:pt x="2885" y="345"/>
                  </a:lnTo>
                  <a:lnTo>
                    <a:pt x="2979" y="371"/>
                  </a:lnTo>
                  <a:lnTo>
                    <a:pt x="3018" y="330"/>
                  </a:lnTo>
                  <a:lnTo>
                    <a:pt x="2933" y="291"/>
                  </a:lnTo>
                  <a:lnTo>
                    <a:pt x="2837" y="244"/>
                  </a:lnTo>
                  <a:lnTo>
                    <a:pt x="2721" y="227"/>
                  </a:lnTo>
                  <a:lnTo>
                    <a:pt x="2712" y="262"/>
                  </a:lnTo>
                  <a:lnTo>
                    <a:pt x="2663" y="243"/>
                  </a:lnTo>
                  <a:lnTo>
                    <a:pt x="2583" y="247"/>
                  </a:lnTo>
                  <a:lnTo>
                    <a:pt x="2543" y="204"/>
                  </a:lnTo>
                  <a:lnTo>
                    <a:pt x="2449" y="207"/>
                  </a:lnTo>
                  <a:lnTo>
                    <a:pt x="2400" y="168"/>
                  </a:lnTo>
                  <a:lnTo>
                    <a:pt x="2274" y="150"/>
                  </a:lnTo>
                  <a:lnTo>
                    <a:pt x="2227" y="196"/>
                  </a:lnTo>
                  <a:lnTo>
                    <a:pt x="2147" y="173"/>
                  </a:lnTo>
                  <a:lnTo>
                    <a:pt x="2127" y="210"/>
                  </a:lnTo>
                  <a:lnTo>
                    <a:pt x="2098" y="143"/>
                  </a:lnTo>
                  <a:lnTo>
                    <a:pt x="2007" y="122"/>
                  </a:lnTo>
                  <a:lnTo>
                    <a:pt x="2003" y="143"/>
                  </a:lnTo>
                  <a:lnTo>
                    <a:pt x="1891" y="124"/>
                  </a:lnTo>
                  <a:lnTo>
                    <a:pt x="1816" y="126"/>
                  </a:lnTo>
                  <a:lnTo>
                    <a:pt x="1748" y="141"/>
                  </a:lnTo>
                  <a:lnTo>
                    <a:pt x="1851" y="84"/>
                  </a:lnTo>
                  <a:lnTo>
                    <a:pt x="1861" y="59"/>
                  </a:lnTo>
                  <a:lnTo>
                    <a:pt x="1820" y="31"/>
                  </a:lnTo>
                  <a:lnTo>
                    <a:pt x="1745" y="41"/>
                  </a:lnTo>
                  <a:lnTo>
                    <a:pt x="1761" y="25"/>
                  </a:lnTo>
                  <a:lnTo>
                    <a:pt x="1715" y="0"/>
                  </a:lnTo>
                  <a:lnTo>
                    <a:pt x="1632" y="47"/>
                  </a:lnTo>
                  <a:lnTo>
                    <a:pt x="1553" y="59"/>
                  </a:lnTo>
                  <a:lnTo>
                    <a:pt x="1466" y="85"/>
                  </a:lnTo>
                  <a:lnTo>
                    <a:pt x="1451" y="119"/>
                  </a:lnTo>
                  <a:lnTo>
                    <a:pt x="1358" y="128"/>
                  </a:lnTo>
                  <a:lnTo>
                    <a:pt x="1365" y="163"/>
                  </a:lnTo>
                  <a:lnTo>
                    <a:pt x="1402" y="184"/>
                  </a:lnTo>
                  <a:lnTo>
                    <a:pt x="1326" y="164"/>
                  </a:lnTo>
                  <a:lnTo>
                    <a:pt x="1326" y="204"/>
                  </a:lnTo>
                  <a:lnTo>
                    <a:pt x="1286" y="194"/>
                  </a:lnTo>
                  <a:lnTo>
                    <a:pt x="1274" y="166"/>
                  </a:lnTo>
                  <a:lnTo>
                    <a:pt x="1244" y="186"/>
                  </a:lnTo>
                  <a:lnTo>
                    <a:pt x="1264" y="210"/>
                  </a:lnTo>
                  <a:lnTo>
                    <a:pt x="1246" y="291"/>
                  </a:lnTo>
                  <a:lnTo>
                    <a:pt x="1223" y="147"/>
                  </a:lnTo>
                  <a:lnTo>
                    <a:pt x="1189" y="147"/>
                  </a:lnTo>
                  <a:lnTo>
                    <a:pt x="1152" y="239"/>
                  </a:lnTo>
                  <a:lnTo>
                    <a:pt x="1185" y="261"/>
                  </a:lnTo>
                  <a:lnTo>
                    <a:pt x="1173" y="276"/>
                  </a:lnTo>
                  <a:lnTo>
                    <a:pt x="1111" y="242"/>
                  </a:lnTo>
                  <a:lnTo>
                    <a:pt x="1061" y="233"/>
                  </a:lnTo>
                  <a:lnTo>
                    <a:pt x="1061" y="258"/>
                  </a:lnTo>
                  <a:lnTo>
                    <a:pt x="968" y="277"/>
                  </a:lnTo>
                  <a:lnTo>
                    <a:pt x="954" y="258"/>
                  </a:lnTo>
                  <a:lnTo>
                    <a:pt x="867" y="294"/>
                  </a:lnTo>
                  <a:lnTo>
                    <a:pt x="807" y="274"/>
                  </a:lnTo>
                  <a:lnTo>
                    <a:pt x="808" y="337"/>
                  </a:lnTo>
                  <a:lnTo>
                    <a:pt x="781" y="320"/>
                  </a:lnTo>
                  <a:lnTo>
                    <a:pt x="743" y="344"/>
                  </a:lnTo>
                  <a:lnTo>
                    <a:pt x="759" y="370"/>
                  </a:lnTo>
                  <a:lnTo>
                    <a:pt x="695" y="365"/>
                  </a:lnTo>
                  <a:lnTo>
                    <a:pt x="709" y="390"/>
                  </a:lnTo>
                  <a:lnTo>
                    <a:pt x="664" y="370"/>
                  </a:lnTo>
                  <a:lnTo>
                    <a:pt x="667" y="337"/>
                  </a:lnTo>
                  <a:lnTo>
                    <a:pt x="624" y="307"/>
                  </a:lnTo>
                  <a:lnTo>
                    <a:pt x="729" y="331"/>
                  </a:lnTo>
                  <a:lnTo>
                    <a:pt x="761" y="292"/>
                  </a:lnTo>
                  <a:lnTo>
                    <a:pt x="682" y="251"/>
                  </a:lnTo>
                  <a:lnTo>
                    <a:pt x="622" y="232"/>
                  </a:lnTo>
                  <a:lnTo>
                    <a:pt x="574" y="225"/>
                  </a:lnTo>
                  <a:lnTo>
                    <a:pt x="608" y="218"/>
                  </a:lnTo>
                  <a:lnTo>
                    <a:pt x="558" y="199"/>
                  </a:lnTo>
                  <a:lnTo>
                    <a:pt x="518" y="202"/>
                  </a:lnTo>
                  <a:lnTo>
                    <a:pt x="491" y="230"/>
                  </a:lnTo>
                  <a:lnTo>
                    <a:pt x="467" y="221"/>
                  </a:lnTo>
                  <a:lnTo>
                    <a:pt x="435" y="250"/>
                  </a:lnTo>
                  <a:lnTo>
                    <a:pt x="416" y="243"/>
                  </a:lnTo>
                  <a:lnTo>
                    <a:pt x="407" y="263"/>
                  </a:lnTo>
                  <a:lnTo>
                    <a:pt x="377" y="281"/>
                  </a:lnTo>
                  <a:lnTo>
                    <a:pt x="327" y="354"/>
                  </a:lnTo>
                  <a:lnTo>
                    <a:pt x="288" y="386"/>
                  </a:lnTo>
                  <a:lnTo>
                    <a:pt x="218" y="427"/>
                  </a:lnTo>
                  <a:lnTo>
                    <a:pt x="254" y="442"/>
                  </a:lnTo>
                  <a:lnTo>
                    <a:pt x="217" y="455"/>
                  </a:lnTo>
                  <a:lnTo>
                    <a:pt x="226" y="509"/>
                  </a:lnTo>
                  <a:lnTo>
                    <a:pt x="263" y="517"/>
                  </a:lnTo>
                  <a:lnTo>
                    <a:pt x="300" y="480"/>
                  </a:lnTo>
                  <a:lnTo>
                    <a:pt x="318" y="534"/>
                  </a:lnTo>
                  <a:lnTo>
                    <a:pt x="335" y="552"/>
                  </a:lnTo>
                  <a:lnTo>
                    <a:pt x="333" y="577"/>
                  </a:lnTo>
                  <a:lnTo>
                    <a:pt x="380" y="561"/>
                  </a:lnTo>
                  <a:lnTo>
                    <a:pt x="394" y="511"/>
                  </a:lnTo>
                  <a:lnTo>
                    <a:pt x="384" y="506"/>
                  </a:lnTo>
                  <a:lnTo>
                    <a:pt x="424" y="479"/>
                  </a:lnTo>
                  <a:lnTo>
                    <a:pt x="401" y="463"/>
                  </a:lnTo>
                  <a:lnTo>
                    <a:pt x="401" y="418"/>
                  </a:lnTo>
                  <a:lnTo>
                    <a:pt x="467" y="371"/>
                  </a:lnTo>
                  <a:lnTo>
                    <a:pt x="470" y="341"/>
                  </a:lnTo>
                  <a:lnTo>
                    <a:pt x="503" y="335"/>
                  </a:lnTo>
                  <a:lnTo>
                    <a:pt x="526" y="360"/>
                  </a:lnTo>
                  <a:lnTo>
                    <a:pt x="458" y="412"/>
                  </a:lnTo>
                  <a:lnTo>
                    <a:pt x="461" y="463"/>
                  </a:lnTo>
                  <a:lnTo>
                    <a:pt x="487" y="480"/>
                  </a:lnTo>
                  <a:lnTo>
                    <a:pt x="559" y="463"/>
                  </a:lnTo>
                  <a:lnTo>
                    <a:pt x="597" y="479"/>
                  </a:lnTo>
                  <a:lnTo>
                    <a:pt x="496" y="492"/>
                  </a:lnTo>
                  <a:lnTo>
                    <a:pt x="504" y="545"/>
                  </a:lnTo>
                  <a:lnTo>
                    <a:pt x="480" y="526"/>
                  </a:lnTo>
                  <a:lnTo>
                    <a:pt x="458" y="547"/>
                  </a:lnTo>
                  <a:lnTo>
                    <a:pt x="458" y="578"/>
                  </a:lnTo>
                  <a:lnTo>
                    <a:pt x="436" y="597"/>
                  </a:lnTo>
                  <a:lnTo>
                    <a:pt x="401" y="591"/>
                  </a:lnTo>
                  <a:lnTo>
                    <a:pt x="353" y="612"/>
                  </a:lnTo>
                  <a:lnTo>
                    <a:pt x="330" y="597"/>
                  </a:lnTo>
                  <a:lnTo>
                    <a:pt x="305" y="599"/>
                  </a:lnTo>
                  <a:lnTo>
                    <a:pt x="283" y="589"/>
                  </a:lnTo>
                  <a:lnTo>
                    <a:pt x="304" y="559"/>
                  </a:lnTo>
                  <a:lnTo>
                    <a:pt x="297" y="528"/>
                  </a:lnTo>
                  <a:lnTo>
                    <a:pt x="266" y="545"/>
                  </a:lnTo>
                  <a:lnTo>
                    <a:pt x="263" y="574"/>
                  </a:lnTo>
                  <a:lnTo>
                    <a:pt x="271" y="620"/>
                  </a:lnTo>
                  <a:lnTo>
                    <a:pt x="258" y="614"/>
                  </a:lnTo>
                  <a:lnTo>
                    <a:pt x="223" y="623"/>
                  </a:lnTo>
                  <a:lnTo>
                    <a:pt x="215" y="654"/>
                  </a:lnTo>
                  <a:lnTo>
                    <a:pt x="168" y="670"/>
                  </a:lnTo>
                  <a:lnTo>
                    <a:pt x="150" y="698"/>
                  </a:lnTo>
                  <a:lnTo>
                    <a:pt x="114" y="693"/>
                  </a:lnTo>
                  <a:lnTo>
                    <a:pt x="119" y="715"/>
                  </a:lnTo>
                  <a:lnTo>
                    <a:pt x="72" y="717"/>
                  </a:lnTo>
                  <a:lnTo>
                    <a:pt x="76" y="731"/>
                  </a:lnTo>
                  <a:lnTo>
                    <a:pt x="116" y="741"/>
                  </a:lnTo>
                  <a:lnTo>
                    <a:pt x="111" y="751"/>
                  </a:lnTo>
                  <a:lnTo>
                    <a:pt x="132" y="780"/>
                  </a:lnTo>
                  <a:lnTo>
                    <a:pt x="116" y="815"/>
                  </a:lnTo>
                  <a:lnTo>
                    <a:pt x="19" y="810"/>
                  </a:lnTo>
                  <a:lnTo>
                    <a:pt x="3" y="821"/>
                  </a:lnTo>
                  <a:lnTo>
                    <a:pt x="0" y="899"/>
                  </a:lnTo>
                  <a:lnTo>
                    <a:pt x="10" y="928"/>
                  </a:lnTo>
                  <a:lnTo>
                    <a:pt x="32" y="927"/>
                  </a:lnTo>
                  <a:lnTo>
                    <a:pt x="112" y="933"/>
                  </a:lnTo>
                  <a:lnTo>
                    <a:pt x="144" y="901"/>
                  </a:lnTo>
                  <a:lnTo>
                    <a:pt x="138" y="887"/>
                  </a:lnTo>
                  <a:lnTo>
                    <a:pt x="154" y="862"/>
                  </a:lnTo>
                  <a:lnTo>
                    <a:pt x="189" y="845"/>
                  </a:lnTo>
                  <a:lnTo>
                    <a:pt x="189" y="818"/>
                  </a:lnTo>
                  <a:lnTo>
                    <a:pt x="201" y="813"/>
                  </a:lnTo>
                  <a:lnTo>
                    <a:pt x="235" y="821"/>
                  </a:lnTo>
                  <a:lnTo>
                    <a:pt x="254" y="807"/>
                  </a:lnTo>
                  <a:lnTo>
                    <a:pt x="274" y="794"/>
                  </a:lnTo>
                  <a:lnTo>
                    <a:pt x="294" y="804"/>
                  </a:lnTo>
                  <a:lnTo>
                    <a:pt x="309" y="833"/>
                  </a:lnTo>
                  <a:lnTo>
                    <a:pt x="377" y="874"/>
                  </a:lnTo>
                  <a:lnTo>
                    <a:pt x="384" y="912"/>
                  </a:lnTo>
                  <a:lnTo>
                    <a:pt x="400" y="893"/>
                  </a:lnTo>
                  <a:lnTo>
                    <a:pt x="394" y="870"/>
                  </a:lnTo>
                  <a:lnTo>
                    <a:pt x="421" y="874"/>
                  </a:lnTo>
                  <a:lnTo>
                    <a:pt x="363" y="837"/>
                  </a:lnTo>
                  <a:lnTo>
                    <a:pt x="328" y="800"/>
                  </a:lnTo>
                  <a:lnTo>
                    <a:pt x="326" y="777"/>
                  </a:lnTo>
                  <a:lnTo>
                    <a:pt x="360" y="779"/>
                  </a:lnTo>
                  <a:lnTo>
                    <a:pt x="383" y="813"/>
                  </a:lnTo>
                  <a:lnTo>
                    <a:pt x="433" y="843"/>
                  </a:lnTo>
                  <a:lnTo>
                    <a:pt x="433" y="868"/>
                  </a:lnTo>
                  <a:lnTo>
                    <a:pt x="446" y="882"/>
                  </a:lnTo>
                  <a:lnTo>
                    <a:pt x="460" y="906"/>
                  </a:lnTo>
                  <a:lnTo>
                    <a:pt x="490" y="911"/>
                  </a:lnTo>
                  <a:lnTo>
                    <a:pt x="459" y="915"/>
                  </a:lnTo>
                  <a:lnTo>
                    <a:pt x="468" y="933"/>
                  </a:lnTo>
                  <a:lnTo>
                    <a:pt x="489" y="938"/>
                  </a:lnTo>
                  <a:lnTo>
                    <a:pt x="503" y="909"/>
                  </a:lnTo>
                  <a:lnTo>
                    <a:pt x="482" y="896"/>
                  </a:lnTo>
                  <a:lnTo>
                    <a:pt x="492" y="890"/>
                  </a:lnTo>
                  <a:lnTo>
                    <a:pt x="483" y="865"/>
                  </a:lnTo>
                  <a:lnTo>
                    <a:pt x="559" y="858"/>
                  </a:lnTo>
                  <a:lnTo>
                    <a:pt x="557" y="831"/>
                  </a:lnTo>
                  <a:lnTo>
                    <a:pt x="574" y="808"/>
                  </a:lnTo>
                  <a:lnTo>
                    <a:pt x="589" y="778"/>
                  </a:lnTo>
                  <a:lnTo>
                    <a:pt x="596" y="758"/>
                  </a:lnTo>
                  <a:lnTo>
                    <a:pt x="624" y="751"/>
                  </a:lnTo>
                  <a:lnTo>
                    <a:pt x="622" y="762"/>
                  </a:lnTo>
                  <a:lnTo>
                    <a:pt x="650" y="764"/>
                  </a:lnTo>
                  <a:lnTo>
                    <a:pt x="633" y="777"/>
                  </a:lnTo>
                  <a:lnTo>
                    <a:pt x="655" y="794"/>
                  </a:lnTo>
                  <a:lnTo>
                    <a:pt x="695" y="776"/>
                  </a:lnTo>
                  <a:lnTo>
                    <a:pt x="671" y="779"/>
                  </a:lnTo>
                  <a:lnTo>
                    <a:pt x="670" y="768"/>
                  </a:lnTo>
                  <a:lnTo>
                    <a:pt x="673" y="757"/>
                  </a:lnTo>
                  <a:lnTo>
                    <a:pt x="733" y="740"/>
                  </a:lnTo>
                  <a:lnTo>
                    <a:pt x="713" y="752"/>
                  </a:lnTo>
                  <a:lnTo>
                    <a:pt x="695" y="780"/>
                  </a:lnTo>
                  <a:lnTo>
                    <a:pt x="766" y="824"/>
                  </a:lnTo>
                  <a:lnTo>
                    <a:pt x="768" y="848"/>
                  </a:lnTo>
                  <a:lnTo>
                    <a:pt x="717" y="859"/>
                  </a:lnTo>
                  <a:lnTo>
                    <a:pt x="673" y="837"/>
                  </a:lnTo>
                  <a:lnTo>
                    <a:pt x="612" y="857"/>
                  </a:lnTo>
                  <a:lnTo>
                    <a:pt x="584" y="853"/>
                  </a:lnTo>
                  <a:lnTo>
                    <a:pt x="593" y="862"/>
                  </a:lnTo>
                  <a:lnTo>
                    <a:pt x="538" y="876"/>
                  </a:lnTo>
                  <a:lnTo>
                    <a:pt x="552" y="905"/>
                  </a:lnTo>
                  <a:lnTo>
                    <a:pt x="556" y="935"/>
                  </a:lnTo>
                  <a:lnTo>
                    <a:pt x="593" y="943"/>
                  </a:lnTo>
                  <a:lnTo>
                    <a:pt x="609" y="932"/>
                  </a:lnTo>
                  <a:lnTo>
                    <a:pt x="639" y="946"/>
                  </a:lnTo>
                  <a:lnTo>
                    <a:pt x="687" y="932"/>
                  </a:lnTo>
                  <a:lnTo>
                    <a:pt x="684" y="969"/>
                  </a:lnTo>
                  <a:lnTo>
                    <a:pt x="655" y="1027"/>
                  </a:lnTo>
                  <a:lnTo>
                    <a:pt x="604" y="1022"/>
                  </a:lnTo>
                  <a:lnTo>
                    <a:pt x="629" y="1055"/>
                  </a:lnTo>
                  <a:lnTo>
                    <a:pt x="629" y="1055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9" name="Freeform 20"/>
            <p:cNvSpPr>
              <a:spLocks/>
            </p:cNvSpPr>
            <p:nvPr/>
          </p:nvSpPr>
          <p:spPr bwMode="auto">
            <a:xfrm>
              <a:off x="290513" y="2235377"/>
              <a:ext cx="3384842" cy="4125222"/>
            </a:xfrm>
            <a:custGeom>
              <a:avLst/>
              <a:gdLst/>
              <a:ahLst/>
              <a:cxnLst>
                <a:cxn ang="0">
                  <a:pos x="82" y="202"/>
                </a:cxn>
                <a:cxn ang="0">
                  <a:pos x="64" y="284"/>
                </a:cxn>
                <a:cxn ang="0">
                  <a:pos x="89" y="332"/>
                </a:cxn>
                <a:cxn ang="0">
                  <a:pos x="116" y="393"/>
                </a:cxn>
                <a:cxn ang="0">
                  <a:pos x="152" y="380"/>
                </a:cxn>
                <a:cxn ang="0">
                  <a:pos x="252" y="286"/>
                </a:cxn>
                <a:cxn ang="0">
                  <a:pos x="328" y="275"/>
                </a:cxn>
                <a:cxn ang="0">
                  <a:pos x="474" y="341"/>
                </a:cxn>
                <a:cxn ang="0">
                  <a:pos x="606" y="466"/>
                </a:cxn>
                <a:cxn ang="0">
                  <a:pos x="667" y="590"/>
                </a:cxn>
                <a:cxn ang="0">
                  <a:pos x="793" y="879"/>
                </a:cxn>
                <a:cxn ang="0">
                  <a:pos x="805" y="843"/>
                </a:cxn>
                <a:cxn ang="0">
                  <a:pos x="952" y="1017"/>
                </a:cxn>
                <a:cxn ang="0">
                  <a:pos x="1180" y="1135"/>
                </a:cxn>
                <a:cxn ang="0">
                  <a:pos x="1322" y="1236"/>
                </a:cxn>
                <a:cxn ang="0">
                  <a:pos x="1331" y="1334"/>
                </a:cxn>
                <a:cxn ang="0">
                  <a:pos x="1480" y="1677"/>
                </a:cxn>
                <a:cxn ang="0">
                  <a:pos x="1443" y="2075"/>
                </a:cxn>
                <a:cxn ang="0">
                  <a:pos x="1441" y="2228"/>
                </a:cxn>
                <a:cxn ang="0">
                  <a:pos x="1514" y="2176"/>
                </a:cxn>
                <a:cxn ang="0">
                  <a:pos x="1596" y="2003"/>
                </a:cxn>
                <a:cxn ang="0">
                  <a:pos x="1734" y="1876"/>
                </a:cxn>
                <a:cxn ang="0">
                  <a:pos x="1952" y="1547"/>
                </a:cxn>
                <a:cxn ang="0">
                  <a:pos x="1829" y="1356"/>
                </a:cxn>
                <a:cxn ang="0">
                  <a:pos x="1679" y="1257"/>
                </a:cxn>
                <a:cxn ang="0">
                  <a:pos x="1462" y="1179"/>
                </a:cxn>
                <a:cxn ang="0">
                  <a:pos x="1312" y="1210"/>
                </a:cxn>
                <a:cxn ang="0">
                  <a:pos x="1212" y="1067"/>
                </a:cxn>
                <a:cxn ang="0">
                  <a:pos x="1064" y="1002"/>
                </a:cxn>
                <a:cxn ang="0">
                  <a:pos x="1190" y="873"/>
                </a:cxn>
                <a:cxn ang="0">
                  <a:pos x="1324" y="954"/>
                </a:cxn>
                <a:cxn ang="0">
                  <a:pos x="1396" y="753"/>
                </a:cxn>
                <a:cxn ang="0">
                  <a:pos x="1528" y="617"/>
                </a:cxn>
                <a:cxn ang="0">
                  <a:pos x="1554" y="639"/>
                </a:cxn>
                <a:cxn ang="0">
                  <a:pos x="1576" y="592"/>
                </a:cxn>
                <a:cxn ang="0">
                  <a:pos x="1501" y="538"/>
                </a:cxn>
                <a:cxn ang="0">
                  <a:pos x="1676" y="429"/>
                </a:cxn>
                <a:cxn ang="0">
                  <a:pos x="1607" y="355"/>
                </a:cxn>
                <a:cxn ang="0">
                  <a:pos x="1538" y="328"/>
                </a:cxn>
                <a:cxn ang="0">
                  <a:pos x="1488" y="278"/>
                </a:cxn>
                <a:cxn ang="0">
                  <a:pos x="1359" y="257"/>
                </a:cxn>
                <a:cxn ang="0">
                  <a:pos x="1379" y="385"/>
                </a:cxn>
                <a:cxn ang="0">
                  <a:pos x="1321" y="480"/>
                </a:cxn>
                <a:cxn ang="0">
                  <a:pos x="1138" y="371"/>
                </a:cxn>
                <a:cxn ang="0">
                  <a:pos x="1171" y="233"/>
                </a:cxn>
                <a:cxn ang="0">
                  <a:pos x="1195" y="175"/>
                </a:cxn>
                <a:cxn ang="0">
                  <a:pos x="1293" y="96"/>
                </a:cxn>
                <a:cxn ang="0">
                  <a:pos x="1212" y="100"/>
                </a:cxn>
                <a:cxn ang="0">
                  <a:pos x="1158" y="51"/>
                </a:cxn>
                <a:cxn ang="0">
                  <a:pos x="1128" y="93"/>
                </a:cxn>
                <a:cxn ang="0">
                  <a:pos x="993" y="117"/>
                </a:cxn>
                <a:cxn ang="0">
                  <a:pos x="919" y="130"/>
                </a:cxn>
                <a:cxn ang="0">
                  <a:pos x="658" y="73"/>
                </a:cxn>
                <a:cxn ang="0">
                  <a:pos x="505" y="80"/>
                </a:cxn>
                <a:cxn ang="0">
                  <a:pos x="171" y="18"/>
                </a:cxn>
                <a:cxn ang="0">
                  <a:pos x="18" y="98"/>
                </a:cxn>
                <a:cxn ang="0">
                  <a:pos x="52" y="144"/>
                </a:cxn>
              </a:cxnLst>
              <a:rect l="0" t="0" r="r" b="b"/>
              <a:pathLst>
                <a:path w="2009" h="2254">
                  <a:moveTo>
                    <a:pt x="0" y="170"/>
                  </a:moveTo>
                  <a:lnTo>
                    <a:pt x="28" y="177"/>
                  </a:lnTo>
                  <a:lnTo>
                    <a:pt x="17" y="180"/>
                  </a:lnTo>
                  <a:lnTo>
                    <a:pt x="28" y="194"/>
                  </a:lnTo>
                  <a:lnTo>
                    <a:pt x="74" y="193"/>
                  </a:lnTo>
                  <a:lnTo>
                    <a:pt x="82" y="202"/>
                  </a:lnTo>
                  <a:lnTo>
                    <a:pt x="100" y="195"/>
                  </a:lnTo>
                  <a:lnTo>
                    <a:pt x="106" y="221"/>
                  </a:lnTo>
                  <a:lnTo>
                    <a:pt x="43" y="244"/>
                  </a:lnTo>
                  <a:lnTo>
                    <a:pt x="32" y="269"/>
                  </a:lnTo>
                  <a:lnTo>
                    <a:pt x="42" y="279"/>
                  </a:lnTo>
                  <a:lnTo>
                    <a:pt x="64" y="284"/>
                  </a:lnTo>
                  <a:lnTo>
                    <a:pt x="54" y="296"/>
                  </a:lnTo>
                  <a:lnTo>
                    <a:pt x="64" y="308"/>
                  </a:lnTo>
                  <a:lnTo>
                    <a:pt x="75" y="309"/>
                  </a:lnTo>
                  <a:lnTo>
                    <a:pt x="86" y="294"/>
                  </a:lnTo>
                  <a:lnTo>
                    <a:pt x="97" y="321"/>
                  </a:lnTo>
                  <a:lnTo>
                    <a:pt x="89" y="332"/>
                  </a:lnTo>
                  <a:lnTo>
                    <a:pt x="116" y="318"/>
                  </a:lnTo>
                  <a:lnTo>
                    <a:pt x="137" y="338"/>
                  </a:lnTo>
                  <a:lnTo>
                    <a:pt x="171" y="322"/>
                  </a:lnTo>
                  <a:lnTo>
                    <a:pt x="140" y="372"/>
                  </a:lnTo>
                  <a:lnTo>
                    <a:pt x="117" y="382"/>
                  </a:lnTo>
                  <a:lnTo>
                    <a:pt x="116" y="393"/>
                  </a:lnTo>
                  <a:lnTo>
                    <a:pt x="89" y="394"/>
                  </a:lnTo>
                  <a:lnTo>
                    <a:pt x="69" y="414"/>
                  </a:lnTo>
                  <a:lnTo>
                    <a:pt x="97" y="398"/>
                  </a:lnTo>
                  <a:lnTo>
                    <a:pt x="125" y="399"/>
                  </a:lnTo>
                  <a:lnTo>
                    <a:pt x="134" y="384"/>
                  </a:lnTo>
                  <a:lnTo>
                    <a:pt x="152" y="380"/>
                  </a:lnTo>
                  <a:lnTo>
                    <a:pt x="210" y="343"/>
                  </a:lnTo>
                  <a:lnTo>
                    <a:pt x="221" y="328"/>
                  </a:lnTo>
                  <a:lnTo>
                    <a:pt x="210" y="317"/>
                  </a:lnTo>
                  <a:lnTo>
                    <a:pt x="263" y="272"/>
                  </a:lnTo>
                  <a:lnTo>
                    <a:pt x="272" y="276"/>
                  </a:lnTo>
                  <a:lnTo>
                    <a:pt x="252" y="286"/>
                  </a:lnTo>
                  <a:lnTo>
                    <a:pt x="244" y="308"/>
                  </a:lnTo>
                  <a:lnTo>
                    <a:pt x="257" y="308"/>
                  </a:lnTo>
                  <a:lnTo>
                    <a:pt x="245" y="320"/>
                  </a:lnTo>
                  <a:lnTo>
                    <a:pt x="294" y="303"/>
                  </a:lnTo>
                  <a:lnTo>
                    <a:pt x="304" y="282"/>
                  </a:lnTo>
                  <a:lnTo>
                    <a:pt x="328" y="275"/>
                  </a:lnTo>
                  <a:lnTo>
                    <a:pt x="321" y="287"/>
                  </a:lnTo>
                  <a:lnTo>
                    <a:pt x="362" y="303"/>
                  </a:lnTo>
                  <a:lnTo>
                    <a:pt x="438" y="306"/>
                  </a:lnTo>
                  <a:lnTo>
                    <a:pt x="444" y="321"/>
                  </a:lnTo>
                  <a:lnTo>
                    <a:pt x="459" y="334"/>
                  </a:lnTo>
                  <a:lnTo>
                    <a:pt x="474" y="341"/>
                  </a:lnTo>
                  <a:lnTo>
                    <a:pt x="502" y="339"/>
                  </a:lnTo>
                  <a:lnTo>
                    <a:pt x="526" y="350"/>
                  </a:lnTo>
                  <a:lnTo>
                    <a:pt x="523" y="366"/>
                  </a:lnTo>
                  <a:lnTo>
                    <a:pt x="558" y="388"/>
                  </a:lnTo>
                  <a:lnTo>
                    <a:pt x="569" y="423"/>
                  </a:lnTo>
                  <a:lnTo>
                    <a:pt x="606" y="466"/>
                  </a:lnTo>
                  <a:lnTo>
                    <a:pt x="609" y="491"/>
                  </a:lnTo>
                  <a:lnTo>
                    <a:pt x="657" y="515"/>
                  </a:lnTo>
                  <a:lnTo>
                    <a:pt x="680" y="519"/>
                  </a:lnTo>
                  <a:lnTo>
                    <a:pt x="688" y="551"/>
                  </a:lnTo>
                  <a:lnTo>
                    <a:pt x="657" y="551"/>
                  </a:lnTo>
                  <a:lnTo>
                    <a:pt x="667" y="590"/>
                  </a:lnTo>
                  <a:lnTo>
                    <a:pt x="662" y="695"/>
                  </a:lnTo>
                  <a:lnTo>
                    <a:pt x="692" y="753"/>
                  </a:lnTo>
                  <a:lnTo>
                    <a:pt x="719" y="798"/>
                  </a:lnTo>
                  <a:lnTo>
                    <a:pt x="749" y="807"/>
                  </a:lnTo>
                  <a:lnTo>
                    <a:pt x="772" y="833"/>
                  </a:lnTo>
                  <a:lnTo>
                    <a:pt x="793" y="879"/>
                  </a:lnTo>
                  <a:lnTo>
                    <a:pt x="832" y="926"/>
                  </a:lnTo>
                  <a:lnTo>
                    <a:pt x="846" y="960"/>
                  </a:lnTo>
                  <a:lnTo>
                    <a:pt x="880" y="991"/>
                  </a:lnTo>
                  <a:lnTo>
                    <a:pt x="889" y="983"/>
                  </a:lnTo>
                  <a:lnTo>
                    <a:pt x="809" y="873"/>
                  </a:lnTo>
                  <a:lnTo>
                    <a:pt x="805" y="843"/>
                  </a:lnTo>
                  <a:lnTo>
                    <a:pt x="822" y="850"/>
                  </a:lnTo>
                  <a:lnTo>
                    <a:pt x="851" y="898"/>
                  </a:lnTo>
                  <a:lnTo>
                    <a:pt x="892" y="934"/>
                  </a:lnTo>
                  <a:lnTo>
                    <a:pt x="890" y="948"/>
                  </a:lnTo>
                  <a:lnTo>
                    <a:pt x="945" y="996"/>
                  </a:lnTo>
                  <a:lnTo>
                    <a:pt x="952" y="1017"/>
                  </a:lnTo>
                  <a:lnTo>
                    <a:pt x="947" y="1032"/>
                  </a:lnTo>
                  <a:lnTo>
                    <a:pt x="959" y="1051"/>
                  </a:lnTo>
                  <a:lnTo>
                    <a:pt x="1068" y="1101"/>
                  </a:lnTo>
                  <a:lnTo>
                    <a:pt x="1115" y="1097"/>
                  </a:lnTo>
                  <a:lnTo>
                    <a:pt x="1147" y="1121"/>
                  </a:lnTo>
                  <a:lnTo>
                    <a:pt x="1180" y="1135"/>
                  </a:lnTo>
                  <a:lnTo>
                    <a:pt x="1214" y="1139"/>
                  </a:lnTo>
                  <a:lnTo>
                    <a:pt x="1244" y="1177"/>
                  </a:lnTo>
                  <a:lnTo>
                    <a:pt x="1245" y="1193"/>
                  </a:lnTo>
                  <a:lnTo>
                    <a:pt x="1256" y="1190"/>
                  </a:lnTo>
                  <a:lnTo>
                    <a:pt x="1286" y="1217"/>
                  </a:lnTo>
                  <a:lnTo>
                    <a:pt x="1322" y="1236"/>
                  </a:lnTo>
                  <a:lnTo>
                    <a:pt x="1324" y="1221"/>
                  </a:lnTo>
                  <a:lnTo>
                    <a:pt x="1343" y="1208"/>
                  </a:lnTo>
                  <a:lnTo>
                    <a:pt x="1361" y="1217"/>
                  </a:lnTo>
                  <a:lnTo>
                    <a:pt x="1362" y="1234"/>
                  </a:lnTo>
                  <a:lnTo>
                    <a:pt x="1369" y="1285"/>
                  </a:lnTo>
                  <a:lnTo>
                    <a:pt x="1331" y="1334"/>
                  </a:lnTo>
                  <a:lnTo>
                    <a:pt x="1320" y="1380"/>
                  </a:lnTo>
                  <a:lnTo>
                    <a:pt x="1316" y="1434"/>
                  </a:lnTo>
                  <a:lnTo>
                    <a:pt x="1347" y="1472"/>
                  </a:lnTo>
                  <a:lnTo>
                    <a:pt x="1386" y="1564"/>
                  </a:lnTo>
                  <a:lnTo>
                    <a:pt x="1475" y="1625"/>
                  </a:lnTo>
                  <a:lnTo>
                    <a:pt x="1480" y="1677"/>
                  </a:lnTo>
                  <a:lnTo>
                    <a:pt x="1459" y="1799"/>
                  </a:lnTo>
                  <a:lnTo>
                    <a:pt x="1460" y="1862"/>
                  </a:lnTo>
                  <a:lnTo>
                    <a:pt x="1428" y="1939"/>
                  </a:lnTo>
                  <a:lnTo>
                    <a:pt x="1425" y="2012"/>
                  </a:lnTo>
                  <a:lnTo>
                    <a:pt x="1448" y="2018"/>
                  </a:lnTo>
                  <a:lnTo>
                    <a:pt x="1443" y="2075"/>
                  </a:lnTo>
                  <a:lnTo>
                    <a:pt x="1419" y="2113"/>
                  </a:lnTo>
                  <a:lnTo>
                    <a:pt x="1415" y="2136"/>
                  </a:lnTo>
                  <a:lnTo>
                    <a:pt x="1426" y="2167"/>
                  </a:lnTo>
                  <a:lnTo>
                    <a:pt x="1421" y="2194"/>
                  </a:lnTo>
                  <a:lnTo>
                    <a:pt x="1439" y="2206"/>
                  </a:lnTo>
                  <a:lnTo>
                    <a:pt x="1441" y="2228"/>
                  </a:lnTo>
                  <a:lnTo>
                    <a:pt x="1448" y="2247"/>
                  </a:lnTo>
                  <a:lnTo>
                    <a:pt x="1466" y="2253"/>
                  </a:lnTo>
                  <a:lnTo>
                    <a:pt x="1470" y="2230"/>
                  </a:lnTo>
                  <a:lnTo>
                    <a:pt x="1507" y="2222"/>
                  </a:lnTo>
                  <a:lnTo>
                    <a:pt x="1492" y="2208"/>
                  </a:lnTo>
                  <a:lnTo>
                    <a:pt x="1514" y="2176"/>
                  </a:lnTo>
                  <a:lnTo>
                    <a:pt x="1549" y="2127"/>
                  </a:lnTo>
                  <a:lnTo>
                    <a:pt x="1520" y="2098"/>
                  </a:lnTo>
                  <a:lnTo>
                    <a:pt x="1550" y="2080"/>
                  </a:lnTo>
                  <a:lnTo>
                    <a:pt x="1577" y="2024"/>
                  </a:lnTo>
                  <a:lnTo>
                    <a:pt x="1557" y="2002"/>
                  </a:lnTo>
                  <a:lnTo>
                    <a:pt x="1596" y="2003"/>
                  </a:lnTo>
                  <a:lnTo>
                    <a:pt x="1599" y="1966"/>
                  </a:lnTo>
                  <a:lnTo>
                    <a:pt x="1664" y="1958"/>
                  </a:lnTo>
                  <a:lnTo>
                    <a:pt x="1684" y="1933"/>
                  </a:lnTo>
                  <a:lnTo>
                    <a:pt x="1657" y="1882"/>
                  </a:lnTo>
                  <a:lnTo>
                    <a:pt x="1711" y="1899"/>
                  </a:lnTo>
                  <a:lnTo>
                    <a:pt x="1734" y="1876"/>
                  </a:lnTo>
                  <a:lnTo>
                    <a:pt x="1806" y="1786"/>
                  </a:lnTo>
                  <a:lnTo>
                    <a:pt x="1810" y="1739"/>
                  </a:lnTo>
                  <a:lnTo>
                    <a:pt x="1868" y="1699"/>
                  </a:lnTo>
                  <a:lnTo>
                    <a:pt x="1918" y="1683"/>
                  </a:lnTo>
                  <a:lnTo>
                    <a:pt x="1947" y="1615"/>
                  </a:lnTo>
                  <a:lnTo>
                    <a:pt x="1952" y="1547"/>
                  </a:lnTo>
                  <a:lnTo>
                    <a:pt x="2008" y="1482"/>
                  </a:lnTo>
                  <a:lnTo>
                    <a:pt x="2004" y="1424"/>
                  </a:lnTo>
                  <a:lnTo>
                    <a:pt x="1945" y="1392"/>
                  </a:lnTo>
                  <a:lnTo>
                    <a:pt x="1869" y="1386"/>
                  </a:lnTo>
                  <a:lnTo>
                    <a:pt x="1863" y="1367"/>
                  </a:lnTo>
                  <a:lnTo>
                    <a:pt x="1829" y="1356"/>
                  </a:lnTo>
                  <a:lnTo>
                    <a:pt x="1764" y="1376"/>
                  </a:lnTo>
                  <a:lnTo>
                    <a:pt x="1765" y="1352"/>
                  </a:lnTo>
                  <a:lnTo>
                    <a:pt x="1787" y="1321"/>
                  </a:lnTo>
                  <a:lnTo>
                    <a:pt x="1763" y="1283"/>
                  </a:lnTo>
                  <a:lnTo>
                    <a:pt x="1725" y="1260"/>
                  </a:lnTo>
                  <a:lnTo>
                    <a:pt x="1679" y="1257"/>
                  </a:lnTo>
                  <a:lnTo>
                    <a:pt x="1636" y="1218"/>
                  </a:lnTo>
                  <a:lnTo>
                    <a:pt x="1618" y="1203"/>
                  </a:lnTo>
                  <a:lnTo>
                    <a:pt x="1591" y="1187"/>
                  </a:lnTo>
                  <a:lnTo>
                    <a:pt x="1513" y="1184"/>
                  </a:lnTo>
                  <a:lnTo>
                    <a:pt x="1482" y="1158"/>
                  </a:lnTo>
                  <a:lnTo>
                    <a:pt x="1462" y="1179"/>
                  </a:lnTo>
                  <a:lnTo>
                    <a:pt x="1459" y="1157"/>
                  </a:lnTo>
                  <a:lnTo>
                    <a:pt x="1407" y="1177"/>
                  </a:lnTo>
                  <a:lnTo>
                    <a:pt x="1379" y="1223"/>
                  </a:lnTo>
                  <a:lnTo>
                    <a:pt x="1370" y="1213"/>
                  </a:lnTo>
                  <a:lnTo>
                    <a:pt x="1343" y="1198"/>
                  </a:lnTo>
                  <a:lnTo>
                    <a:pt x="1312" y="1210"/>
                  </a:lnTo>
                  <a:lnTo>
                    <a:pt x="1293" y="1197"/>
                  </a:lnTo>
                  <a:lnTo>
                    <a:pt x="1276" y="1178"/>
                  </a:lnTo>
                  <a:lnTo>
                    <a:pt x="1282" y="1114"/>
                  </a:lnTo>
                  <a:lnTo>
                    <a:pt x="1254" y="1100"/>
                  </a:lnTo>
                  <a:lnTo>
                    <a:pt x="1196" y="1100"/>
                  </a:lnTo>
                  <a:lnTo>
                    <a:pt x="1212" y="1067"/>
                  </a:lnTo>
                  <a:lnTo>
                    <a:pt x="1228" y="1017"/>
                  </a:lnTo>
                  <a:lnTo>
                    <a:pt x="1210" y="1009"/>
                  </a:lnTo>
                  <a:lnTo>
                    <a:pt x="1174" y="1019"/>
                  </a:lnTo>
                  <a:lnTo>
                    <a:pt x="1156" y="1060"/>
                  </a:lnTo>
                  <a:lnTo>
                    <a:pt x="1094" y="1055"/>
                  </a:lnTo>
                  <a:lnTo>
                    <a:pt x="1064" y="1002"/>
                  </a:lnTo>
                  <a:lnTo>
                    <a:pt x="1075" y="943"/>
                  </a:lnTo>
                  <a:lnTo>
                    <a:pt x="1070" y="911"/>
                  </a:lnTo>
                  <a:lnTo>
                    <a:pt x="1105" y="879"/>
                  </a:lnTo>
                  <a:lnTo>
                    <a:pt x="1151" y="877"/>
                  </a:lnTo>
                  <a:lnTo>
                    <a:pt x="1189" y="891"/>
                  </a:lnTo>
                  <a:lnTo>
                    <a:pt x="1190" y="873"/>
                  </a:lnTo>
                  <a:lnTo>
                    <a:pt x="1211" y="860"/>
                  </a:lnTo>
                  <a:lnTo>
                    <a:pt x="1274" y="874"/>
                  </a:lnTo>
                  <a:lnTo>
                    <a:pt x="1289" y="889"/>
                  </a:lnTo>
                  <a:lnTo>
                    <a:pt x="1291" y="917"/>
                  </a:lnTo>
                  <a:lnTo>
                    <a:pt x="1313" y="954"/>
                  </a:lnTo>
                  <a:lnTo>
                    <a:pt x="1324" y="954"/>
                  </a:lnTo>
                  <a:lnTo>
                    <a:pt x="1329" y="926"/>
                  </a:lnTo>
                  <a:lnTo>
                    <a:pt x="1309" y="860"/>
                  </a:lnTo>
                  <a:lnTo>
                    <a:pt x="1320" y="833"/>
                  </a:lnTo>
                  <a:lnTo>
                    <a:pt x="1396" y="780"/>
                  </a:lnTo>
                  <a:lnTo>
                    <a:pt x="1387" y="739"/>
                  </a:lnTo>
                  <a:lnTo>
                    <a:pt x="1396" y="753"/>
                  </a:lnTo>
                  <a:lnTo>
                    <a:pt x="1410" y="721"/>
                  </a:lnTo>
                  <a:lnTo>
                    <a:pt x="1425" y="687"/>
                  </a:lnTo>
                  <a:lnTo>
                    <a:pt x="1484" y="672"/>
                  </a:lnTo>
                  <a:lnTo>
                    <a:pt x="1468" y="662"/>
                  </a:lnTo>
                  <a:lnTo>
                    <a:pt x="1480" y="635"/>
                  </a:lnTo>
                  <a:lnTo>
                    <a:pt x="1528" y="617"/>
                  </a:lnTo>
                  <a:lnTo>
                    <a:pt x="1528" y="607"/>
                  </a:lnTo>
                  <a:lnTo>
                    <a:pt x="1565" y="592"/>
                  </a:lnTo>
                  <a:lnTo>
                    <a:pt x="1563" y="605"/>
                  </a:lnTo>
                  <a:lnTo>
                    <a:pt x="1584" y="603"/>
                  </a:lnTo>
                  <a:lnTo>
                    <a:pt x="1543" y="619"/>
                  </a:lnTo>
                  <a:lnTo>
                    <a:pt x="1554" y="639"/>
                  </a:lnTo>
                  <a:lnTo>
                    <a:pt x="1572" y="619"/>
                  </a:lnTo>
                  <a:lnTo>
                    <a:pt x="1618" y="605"/>
                  </a:lnTo>
                  <a:lnTo>
                    <a:pt x="1636" y="589"/>
                  </a:lnTo>
                  <a:lnTo>
                    <a:pt x="1625" y="572"/>
                  </a:lnTo>
                  <a:lnTo>
                    <a:pt x="1614" y="599"/>
                  </a:lnTo>
                  <a:lnTo>
                    <a:pt x="1576" y="592"/>
                  </a:lnTo>
                  <a:lnTo>
                    <a:pt x="1555" y="572"/>
                  </a:lnTo>
                  <a:lnTo>
                    <a:pt x="1563" y="557"/>
                  </a:lnTo>
                  <a:lnTo>
                    <a:pt x="1536" y="553"/>
                  </a:lnTo>
                  <a:lnTo>
                    <a:pt x="1571" y="542"/>
                  </a:lnTo>
                  <a:lnTo>
                    <a:pt x="1550" y="530"/>
                  </a:lnTo>
                  <a:lnTo>
                    <a:pt x="1501" y="538"/>
                  </a:lnTo>
                  <a:lnTo>
                    <a:pt x="1539" y="509"/>
                  </a:lnTo>
                  <a:lnTo>
                    <a:pt x="1632" y="509"/>
                  </a:lnTo>
                  <a:lnTo>
                    <a:pt x="1700" y="470"/>
                  </a:lnTo>
                  <a:lnTo>
                    <a:pt x="1697" y="441"/>
                  </a:lnTo>
                  <a:lnTo>
                    <a:pt x="1676" y="445"/>
                  </a:lnTo>
                  <a:lnTo>
                    <a:pt x="1676" y="429"/>
                  </a:lnTo>
                  <a:lnTo>
                    <a:pt x="1630" y="447"/>
                  </a:lnTo>
                  <a:lnTo>
                    <a:pt x="1618" y="440"/>
                  </a:lnTo>
                  <a:lnTo>
                    <a:pt x="1674" y="419"/>
                  </a:lnTo>
                  <a:lnTo>
                    <a:pt x="1630" y="395"/>
                  </a:lnTo>
                  <a:lnTo>
                    <a:pt x="1608" y="378"/>
                  </a:lnTo>
                  <a:lnTo>
                    <a:pt x="1607" y="355"/>
                  </a:lnTo>
                  <a:lnTo>
                    <a:pt x="1587" y="345"/>
                  </a:lnTo>
                  <a:lnTo>
                    <a:pt x="1591" y="332"/>
                  </a:lnTo>
                  <a:lnTo>
                    <a:pt x="1583" y="319"/>
                  </a:lnTo>
                  <a:lnTo>
                    <a:pt x="1565" y="296"/>
                  </a:lnTo>
                  <a:lnTo>
                    <a:pt x="1550" y="308"/>
                  </a:lnTo>
                  <a:lnTo>
                    <a:pt x="1538" y="328"/>
                  </a:lnTo>
                  <a:lnTo>
                    <a:pt x="1509" y="343"/>
                  </a:lnTo>
                  <a:lnTo>
                    <a:pt x="1506" y="328"/>
                  </a:lnTo>
                  <a:lnTo>
                    <a:pt x="1470" y="338"/>
                  </a:lnTo>
                  <a:lnTo>
                    <a:pt x="1496" y="318"/>
                  </a:lnTo>
                  <a:lnTo>
                    <a:pt x="1490" y="302"/>
                  </a:lnTo>
                  <a:lnTo>
                    <a:pt x="1488" y="278"/>
                  </a:lnTo>
                  <a:lnTo>
                    <a:pt x="1459" y="275"/>
                  </a:lnTo>
                  <a:lnTo>
                    <a:pt x="1459" y="267"/>
                  </a:lnTo>
                  <a:lnTo>
                    <a:pt x="1425" y="246"/>
                  </a:lnTo>
                  <a:lnTo>
                    <a:pt x="1407" y="252"/>
                  </a:lnTo>
                  <a:lnTo>
                    <a:pt x="1364" y="245"/>
                  </a:lnTo>
                  <a:lnTo>
                    <a:pt x="1359" y="257"/>
                  </a:lnTo>
                  <a:lnTo>
                    <a:pt x="1369" y="267"/>
                  </a:lnTo>
                  <a:lnTo>
                    <a:pt x="1359" y="285"/>
                  </a:lnTo>
                  <a:lnTo>
                    <a:pt x="1376" y="312"/>
                  </a:lnTo>
                  <a:lnTo>
                    <a:pt x="1349" y="330"/>
                  </a:lnTo>
                  <a:lnTo>
                    <a:pt x="1369" y="341"/>
                  </a:lnTo>
                  <a:lnTo>
                    <a:pt x="1379" y="385"/>
                  </a:lnTo>
                  <a:lnTo>
                    <a:pt x="1336" y="421"/>
                  </a:lnTo>
                  <a:lnTo>
                    <a:pt x="1351" y="464"/>
                  </a:lnTo>
                  <a:lnTo>
                    <a:pt x="1362" y="469"/>
                  </a:lnTo>
                  <a:lnTo>
                    <a:pt x="1335" y="493"/>
                  </a:lnTo>
                  <a:lnTo>
                    <a:pt x="1314" y="494"/>
                  </a:lnTo>
                  <a:lnTo>
                    <a:pt x="1321" y="480"/>
                  </a:lnTo>
                  <a:lnTo>
                    <a:pt x="1296" y="454"/>
                  </a:lnTo>
                  <a:lnTo>
                    <a:pt x="1296" y="410"/>
                  </a:lnTo>
                  <a:lnTo>
                    <a:pt x="1249" y="404"/>
                  </a:lnTo>
                  <a:lnTo>
                    <a:pt x="1192" y="372"/>
                  </a:lnTo>
                  <a:lnTo>
                    <a:pt x="1163" y="364"/>
                  </a:lnTo>
                  <a:lnTo>
                    <a:pt x="1138" y="371"/>
                  </a:lnTo>
                  <a:lnTo>
                    <a:pt x="1131" y="330"/>
                  </a:lnTo>
                  <a:lnTo>
                    <a:pt x="1115" y="337"/>
                  </a:lnTo>
                  <a:lnTo>
                    <a:pt x="1112" y="270"/>
                  </a:lnTo>
                  <a:lnTo>
                    <a:pt x="1141" y="255"/>
                  </a:lnTo>
                  <a:lnTo>
                    <a:pt x="1143" y="238"/>
                  </a:lnTo>
                  <a:lnTo>
                    <a:pt x="1171" y="233"/>
                  </a:lnTo>
                  <a:lnTo>
                    <a:pt x="1128" y="206"/>
                  </a:lnTo>
                  <a:lnTo>
                    <a:pt x="1170" y="221"/>
                  </a:lnTo>
                  <a:lnTo>
                    <a:pt x="1182" y="206"/>
                  </a:lnTo>
                  <a:lnTo>
                    <a:pt x="1206" y="206"/>
                  </a:lnTo>
                  <a:lnTo>
                    <a:pt x="1227" y="179"/>
                  </a:lnTo>
                  <a:lnTo>
                    <a:pt x="1195" y="175"/>
                  </a:lnTo>
                  <a:lnTo>
                    <a:pt x="1180" y="162"/>
                  </a:lnTo>
                  <a:lnTo>
                    <a:pt x="1229" y="171"/>
                  </a:lnTo>
                  <a:lnTo>
                    <a:pt x="1233" y="146"/>
                  </a:lnTo>
                  <a:lnTo>
                    <a:pt x="1282" y="149"/>
                  </a:lnTo>
                  <a:lnTo>
                    <a:pt x="1310" y="131"/>
                  </a:lnTo>
                  <a:lnTo>
                    <a:pt x="1293" y="96"/>
                  </a:lnTo>
                  <a:lnTo>
                    <a:pt x="1312" y="92"/>
                  </a:lnTo>
                  <a:lnTo>
                    <a:pt x="1248" y="60"/>
                  </a:lnTo>
                  <a:lnTo>
                    <a:pt x="1260" y="88"/>
                  </a:lnTo>
                  <a:lnTo>
                    <a:pt x="1244" y="92"/>
                  </a:lnTo>
                  <a:lnTo>
                    <a:pt x="1220" y="127"/>
                  </a:lnTo>
                  <a:lnTo>
                    <a:pt x="1212" y="100"/>
                  </a:lnTo>
                  <a:lnTo>
                    <a:pt x="1189" y="74"/>
                  </a:lnTo>
                  <a:lnTo>
                    <a:pt x="1175" y="100"/>
                  </a:lnTo>
                  <a:lnTo>
                    <a:pt x="1159" y="73"/>
                  </a:lnTo>
                  <a:lnTo>
                    <a:pt x="1139" y="64"/>
                  </a:lnTo>
                  <a:lnTo>
                    <a:pt x="1143" y="51"/>
                  </a:lnTo>
                  <a:lnTo>
                    <a:pt x="1158" y="51"/>
                  </a:lnTo>
                  <a:lnTo>
                    <a:pt x="1134" y="20"/>
                  </a:lnTo>
                  <a:lnTo>
                    <a:pt x="1102" y="0"/>
                  </a:lnTo>
                  <a:lnTo>
                    <a:pt x="1084" y="20"/>
                  </a:lnTo>
                  <a:lnTo>
                    <a:pt x="1081" y="52"/>
                  </a:lnTo>
                  <a:lnTo>
                    <a:pt x="1124" y="68"/>
                  </a:lnTo>
                  <a:lnTo>
                    <a:pt x="1128" y="93"/>
                  </a:lnTo>
                  <a:lnTo>
                    <a:pt x="1095" y="105"/>
                  </a:lnTo>
                  <a:lnTo>
                    <a:pt x="1099" y="127"/>
                  </a:lnTo>
                  <a:lnTo>
                    <a:pt x="1084" y="120"/>
                  </a:lnTo>
                  <a:lnTo>
                    <a:pt x="1078" y="107"/>
                  </a:lnTo>
                  <a:lnTo>
                    <a:pt x="1054" y="114"/>
                  </a:lnTo>
                  <a:lnTo>
                    <a:pt x="993" y="117"/>
                  </a:lnTo>
                  <a:lnTo>
                    <a:pt x="978" y="103"/>
                  </a:lnTo>
                  <a:lnTo>
                    <a:pt x="935" y="83"/>
                  </a:lnTo>
                  <a:lnTo>
                    <a:pt x="896" y="98"/>
                  </a:lnTo>
                  <a:lnTo>
                    <a:pt x="908" y="103"/>
                  </a:lnTo>
                  <a:lnTo>
                    <a:pt x="940" y="90"/>
                  </a:lnTo>
                  <a:lnTo>
                    <a:pt x="919" y="130"/>
                  </a:lnTo>
                  <a:lnTo>
                    <a:pt x="876" y="107"/>
                  </a:lnTo>
                  <a:lnTo>
                    <a:pt x="793" y="108"/>
                  </a:lnTo>
                  <a:lnTo>
                    <a:pt x="817" y="96"/>
                  </a:lnTo>
                  <a:lnTo>
                    <a:pt x="763" y="84"/>
                  </a:lnTo>
                  <a:lnTo>
                    <a:pt x="686" y="59"/>
                  </a:lnTo>
                  <a:lnTo>
                    <a:pt x="658" y="73"/>
                  </a:lnTo>
                  <a:lnTo>
                    <a:pt x="659" y="51"/>
                  </a:lnTo>
                  <a:lnTo>
                    <a:pt x="639" y="73"/>
                  </a:lnTo>
                  <a:lnTo>
                    <a:pt x="609" y="49"/>
                  </a:lnTo>
                  <a:lnTo>
                    <a:pt x="560" y="76"/>
                  </a:lnTo>
                  <a:lnTo>
                    <a:pt x="558" y="69"/>
                  </a:lnTo>
                  <a:lnTo>
                    <a:pt x="505" y="80"/>
                  </a:lnTo>
                  <a:lnTo>
                    <a:pt x="512" y="94"/>
                  </a:lnTo>
                  <a:lnTo>
                    <a:pt x="409" y="63"/>
                  </a:lnTo>
                  <a:lnTo>
                    <a:pt x="247" y="43"/>
                  </a:lnTo>
                  <a:lnTo>
                    <a:pt x="240" y="32"/>
                  </a:lnTo>
                  <a:lnTo>
                    <a:pt x="189" y="22"/>
                  </a:lnTo>
                  <a:lnTo>
                    <a:pt x="171" y="18"/>
                  </a:lnTo>
                  <a:lnTo>
                    <a:pt x="154" y="32"/>
                  </a:lnTo>
                  <a:lnTo>
                    <a:pt x="118" y="40"/>
                  </a:lnTo>
                  <a:lnTo>
                    <a:pt x="86" y="53"/>
                  </a:lnTo>
                  <a:lnTo>
                    <a:pt x="68" y="79"/>
                  </a:lnTo>
                  <a:lnTo>
                    <a:pt x="27" y="84"/>
                  </a:lnTo>
                  <a:lnTo>
                    <a:pt x="18" y="98"/>
                  </a:lnTo>
                  <a:lnTo>
                    <a:pt x="67" y="131"/>
                  </a:lnTo>
                  <a:lnTo>
                    <a:pt x="90" y="144"/>
                  </a:lnTo>
                  <a:lnTo>
                    <a:pt x="108" y="152"/>
                  </a:lnTo>
                  <a:lnTo>
                    <a:pt x="67" y="157"/>
                  </a:lnTo>
                  <a:lnTo>
                    <a:pt x="67" y="144"/>
                  </a:lnTo>
                  <a:lnTo>
                    <a:pt x="52" y="144"/>
                  </a:lnTo>
                  <a:lnTo>
                    <a:pt x="0" y="170"/>
                  </a:lnTo>
                  <a:lnTo>
                    <a:pt x="0" y="170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0" name="Freeform 21"/>
            <p:cNvSpPr>
              <a:spLocks/>
            </p:cNvSpPr>
            <p:nvPr/>
          </p:nvSpPr>
          <p:spPr bwMode="auto">
            <a:xfrm>
              <a:off x="2349709" y="2533024"/>
              <a:ext cx="161664" cy="122276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0" y="55"/>
                </a:cxn>
                <a:cxn ang="0">
                  <a:pos x="16" y="41"/>
                </a:cxn>
                <a:cxn ang="0">
                  <a:pos x="26" y="0"/>
                </a:cxn>
                <a:cxn ang="0">
                  <a:pos x="95" y="58"/>
                </a:cxn>
                <a:cxn ang="0">
                  <a:pos x="30" y="66"/>
                </a:cxn>
                <a:cxn ang="0">
                  <a:pos x="0" y="55"/>
                </a:cxn>
                <a:cxn ang="0">
                  <a:pos x="0" y="55"/>
                </a:cxn>
              </a:cxnLst>
              <a:rect l="0" t="0" r="r" b="b"/>
              <a:pathLst>
                <a:path w="96" h="67">
                  <a:moveTo>
                    <a:pt x="0" y="55"/>
                  </a:moveTo>
                  <a:lnTo>
                    <a:pt x="0" y="55"/>
                  </a:lnTo>
                  <a:lnTo>
                    <a:pt x="16" y="41"/>
                  </a:lnTo>
                  <a:lnTo>
                    <a:pt x="26" y="0"/>
                  </a:lnTo>
                  <a:lnTo>
                    <a:pt x="95" y="58"/>
                  </a:lnTo>
                  <a:lnTo>
                    <a:pt x="30" y="66"/>
                  </a:lnTo>
                  <a:lnTo>
                    <a:pt x="0" y="55"/>
                  </a:lnTo>
                  <a:lnTo>
                    <a:pt x="0" y="55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1" name="Freeform 22"/>
            <p:cNvSpPr>
              <a:spLocks/>
            </p:cNvSpPr>
            <p:nvPr/>
          </p:nvSpPr>
          <p:spPr bwMode="auto">
            <a:xfrm>
              <a:off x="1363558" y="2095403"/>
              <a:ext cx="270787" cy="185023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0" y="75"/>
                </a:cxn>
                <a:cxn ang="0">
                  <a:pos x="32" y="23"/>
                </a:cxn>
                <a:cxn ang="0">
                  <a:pos x="20" y="6"/>
                </a:cxn>
                <a:cxn ang="0">
                  <a:pos x="67" y="0"/>
                </a:cxn>
                <a:cxn ang="0">
                  <a:pos x="101" y="16"/>
                </a:cxn>
                <a:cxn ang="0">
                  <a:pos x="124" y="10"/>
                </a:cxn>
                <a:cxn ang="0">
                  <a:pos x="160" y="29"/>
                </a:cxn>
                <a:cxn ang="0">
                  <a:pos x="87" y="68"/>
                </a:cxn>
                <a:cxn ang="0">
                  <a:pos x="79" y="88"/>
                </a:cxn>
                <a:cxn ang="0">
                  <a:pos x="45" y="99"/>
                </a:cxn>
                <a:cxn ang="0">
                  <a:pos x="0" y="75"/>
                </a:cxn>
                <a:cxn ang="0">
                  <a:pos x="0" y="75"/>
                </a:cxn>
              </a:cxnLst>
              <a:rect l="0" t="0" r="r" b="b"/>
              <a:pathLst>
                <a:path w="161" h="100">
                  <a:moveTo>
                    <a:pt x="0" y="75"/>
                  </a:moveTo>
                  <a:lnTo>
                    <a:pt x="0" y="75"/>
                  </a:lnTo>
                  <a:lnTo>
                    <a:pt x="32" y="23"/>
                  </a:lnTo>
                  <a:lnTo>
                    <a:pt x="20" y="6"/>
                  </a:lnTo>
                  <a:lnTo>
                    <a:pt x="67" y="0"/>
                  </a:lnTo>
                  <a:lnTo>
                    <a:pt x="101" y="16"/>
                  </a:lnTo>
                  <a:lnTo>
                    <a:pt x="124" y="10"/>
                  </a:lnTo>
                  <a:lnTo>
                    <a:pt x="160" y="29"/>
                  </a:lnTo>
                  <a:lnTo>
                    <a:pt x="87" y="68"/>
                  </a:lnTo>
                  <a:lnTo>
                    <a:pt x="79" y="88"/>
                  </a:lnTo>
                  <a:lnTo>
                    <a:pt x="45" y="99"/>
                  </a:lnTo>
                  <a:lnTo>
                    <a:pt x="0" y="75"/>
                  </a:lnTo>
                  <a:lnTo>
                    <a:pt x="0" y="75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2" name="Freeform 23"/>
            <p:cNvSpPr>
              <a:spLocks/>
            </p:cNvSpPr>
            <p:nvPr/>
          </p:nvSpPr>
          <p:spPr bwMode="auto">
            <a:xfrm>
              <a:off x="1539368" y="2164586"/>
              <a:ext cx="464784" cy="247771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0" y="41"/>
                </a:cxn>
                <a:cxn ang="0">
                  <a:pos x="41" y="6"/>
                </a:cxn>
                <a:cxn ang="0">
                  <a:pos x="105" y="28"/>
                </a:cxn>
                <a:cxn ang="0">
                  <a:pos x="164" y="0"/>
                </a:cxn>
                <a:cxn ang="0">
                  <a:pos x="205" y="14"/>
                </a:cxn>
                <a:cxn ang="0">
                  <a:pos x="220" y="63"/>
                </a:cxn>
                <a:cxn ang="0">
                  <a:pos x="274" y="89"/>
                </a:cxn>
                <a:cxn ang="0">
                  <a:pos x="244" y="125"/>
                </a:cxn>
                <a:cxn ang="0">
                  <a:pos x="187" y="106"/>
                </a:cxn>
                <a:cxn ang="0">
                  <a:pos x="87" y="134"/>
                </a:cxn>
                <a:cxn ang="0">
                  <a:pos x="24" y="91"/>
                </a:cxn>
                <a:cxn ang="0">
                  <a:pos x="22" y="75"/>
                </a:cxn>
                <a:cxn ang="0">
                  <a:pos x="51" y="50"/>
                </a:cxn>
                <a:cxn ang="0">
                  <a:pos x="13" y="56"/>
                </a:cxn>
                <a:cxn ang="0">
                  <a:pos x="0" y="41"/>
                </a:cxn>
                <a:cxn ang="0">
                  <a:pos x="0" y="41"/>
                </a:cxn>
              </a:cxnLst>
              <a:rect l="0" t="0" r="r" b="b"/>
              <a:pathLst>
                <a:path w="275" h="135">
                  <a:moveTo>
                    <a:pt x="0" y="41"/>
                  </a:moveTo>
                  <a:lnTo>
                    <a:pt x="0" y="41"/>
                  </a:lnTo>
                  <a:lnTo>
                    <a:pt x="41" y="6"/>
                  </a:lnTo>
                  <a:lnTo>
                    <a:pt x="105" y="28"/>
                  </a:lnTo>
                  <a:lnTo>
                    <a:pt x="164" y="0"/>
                  </a:lnTo>
                  <a:lnTo>
                    <a:pt x="205" y="14"/>
                  </a:lnTo>
                  <a:lnTo>
                    <a:pt x="220" y="63"/>
                  </a:lnTo>
                  <a:lnTo>
                    <a:pt x="274" y="89"/>
                  </a:lnTo>
                  <a:lnTo>
                    <a:pt x="244" y="125"/>
                  </a:lnTo>
                  <a:lnTo>
                    <a:pt x="187" y="106"/>
                  </a:lnTo>
                  <a:lnTo>
                    <a:pt x="87" y="134"/>
                  </a:lnTo>
                  <a:lnTo>
                    <a:pt x="24" y="91"/>
                  </a:lnTo>
                  <a:lnTo>
                    <a:pt x="22" y="75"/>
                  </a:lnTo>
                  <a:lnTo>
                    <a:pt x="51" y="50"/>
                  </a:lnTo>
                  <a:lnTo>
                    <a:pt x="13" y="56"/>
                  </a:lnTo>
                  <a:lnTo>
                    <a:pt x="0" y="41"/>
                  </a:lnTo>
                  <a:lnTo>
                    <a:pt x="0" y="41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3" name="Freeform 24"/>
            <p:cNvSpPr>
              <a:spLocks/>
            </p:cNvSpPr>
            <p:nvPr/>
          </p:nvSpPr>
          <p:spPr bwMode="auto">
            <a:xfrm>
              <a:off x="2135504" y="2125972"/>
              <a:ext cx="137414" cy="99752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41" y="54"/>
                </a:cxn>
                <a:cxn ang="0">
                  <a:pos x="81" y="5"/>
                </a:cxn>
                <a:cxn ang="0">
                  <a:pos x="4" y="0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82" h="55">
                  <a:moveTo>
                    <a:pt x="0" y="38"/>
                  </a:moveTo>
                  <a:lnTo>
                    <a:pt x="41" y="54"/>
                  </a:lnTo>
                  <a:lnTo>
                    <a:pt x="81" y="5"/>
                  </a:lnTo>
                  <a:lnTo>
                    <a:pt x="4" y="0"/>
                  </a:lnTo>
                  <a:lnTo>
                    <a:pt x="0" y="38"/>
                  </a:lnTo>
                  <a:lnTo>
                    <a:pt x="0" y="38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auto">
            <a:xfrm>
              <a:off x="1963737" y="1985998"/>
              <a:ext cx="127310" cy="83663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7" y="3"/>
                </a:cxn>
                <a:cxn ang="0">
                  <a:pos x="68" y="0"/>
                </a:cxn>
                <a:cxn ang="0">
                  <a:pos x="75" y="35"/>
                </a:cxn>
                <a:cxn ang="0">
                  <a:pos x="65" y="45"/>
                </a:cxn>
                <a:cxn ang="0">
                  <a:pos x="28" y="44"/>
                </a:cxn>
                <a:cxn ang="0">
                  <a:pos x="0" y="31"/>
                </a:cxn>
                <a:cxn ang="0">
                  <a:pos x="0" y="31"/>
                </a:cxn>
              </a:cxnLst>
              <a:rect l="0" t="0" r="r" b="b"/>
              <a:pathLst>
                <a:path w="76" h="46">
                  <a:moveTo>
                    <a:pt x="0" y="31"/>
                  </a:moveTo>
                  <a:lnTo>
                    <a:pt x="7" y="3"/>
                  </a:lnTo>
                  <a:lnTo>
                    <a:pt x="68" y="0"/>
                  </a:lnTo>
                  <a:lnTo>
                    <a:pt x="75" y="35"/>
                  </a:lnTo>
                  <a:lnTo>
                    <a:pt x="65" y="45"/>
                  </a:lnTo>
                  <a:lnTo>
                    <a:pt x="28" y="44"/>
                  </a:lnTo>
                  <a:lnTo>
                    <a:pt x="0" y="31"/>
                  </a:lnTo>
                  <a:lnTo>
                    <a:pt x="0" y="31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5" name="Freeform 26"/>
            <p:cNvSpPr>
              <a:spLocks/>
            </p:cNvSpPr>
            <p:nvPr/>
          </p:nvSpPr>
          <p:spPr bwMode="auto">
            <a:xfrm>
              <a:off x="1963737" y="2125972"/>
              <a:ext cx="153581" cy="148019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4" y="0"/>
                </a:cxn>
                <a:cxn ang="0">
                  <a:pos x="78" y="22"/>
                </a:cxn>
                <a:cxn ang="0">
                  <a:pos x="61" y="35"/>
                </a:cxn>
                <a:cxn ang="0">
                  <a:pos x="86" y="39"/>
                </a:cxn>
                <a:cxn ang="0">
                  <a:pos x="90" y="63"/>
                </a:cxn>
                <a:cxn ang="0">
                  <a:pos x="51" y="80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91" h="81">
                  <a:moveTo>
                    <a:pt x="0" y="42"/>
                  </a:moveTo>
                  <a:lnTo>
                    <a:pt x="34" y="0"/>
                  </a:lnTo>
                  <a:lnTo>
                    <a:pt x="78" y="22"/>
                  </a:lnTo>
                  <a:lnTo>
                    <a:pt x="61" y="35"/>
                  </a:lnTo>
                  <a:lnTo>
                    <a:pt x="86" y="39"/>
                  </a:lnTo>
                  <a:lnTo>
                    <a:pt x="90" y="63"/>
                  </a:lnTo>
                  <a:lnTo>
                    <a:pt x="51" y="80"/>
                  </a:lnTo>
                  <a:lnTo>
                    <a:pt x="0" y="42"/>
                  </a:lnTo>
                  <a:lnTo>
                    <a:pt x="0" y="42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6" name="Freeform 27"/>
            <p:cNvSpPr>
              <a:spLocks/>
            </p:cNvSpPr>
            <p:nvPr/>
          </p:nvSpPr>
          <p:spPr bwMode="auto">
            <a:xfrm>
              <a:off x="1575743" y="1966691"/>
              <a:ext cx="311203" cy="13836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39" y="12"/>
                </a:cxn>
                <a:cxn ang="0">
                  <a:pos x="76" y="22"/>
                </a:cxn>
                <a:cxn ang="0">
                  <a:pos x="95" y="41"/>
                </a:cxn>
                <a:cxn ang="0">
                  <a:pos x="131" y="42"/>
                </a:cxn>
                <a:cxn ang="0">
                  <a:pos x="109" y="14"/>
                </a:cxn>
                <a:cxn ang="0">
                  <a:pos x="134" y="0"/>
                </a:cxn>
                <a:cxn ang="0">
                  <a:pos x="144" y="18"/>
                </a:cxn>
                <a:cxn ang="0">
                  <a:pos x="172" y="26"/>
                </a:cxn>
                <a:cxn ang="0">
                  <a:pos x="184" y="39"/>
                </a:cxn>
                <a:cxn ang="0">
                  <a:pos x="174" y="55"/>
                </a:cxn>
                <a:cxn ang="0">
                  <a:pos x="135" y="54"/>
                </a:cxn>
                <a:cxn ang="0">
                  <a:pos x="76" y="75"/>
                </a:cxn>
                <a:cxn ang="0">
                  <a:pos x="0" y="49"/>
                </a:cxn>
                <a:cxn ang="0">
                  <a:pos x="0" y="49"/>
                </a:cxn>
              </a:cxnLst>
              <a:rect l="0" t="0" r="r" b="b"/>
              <a:pathLst>
                <a:path w="185" h="76">
                  <a:moveTo>
                    <a:pt x="0" y="49"/>
                  </a:moveTo>
                  <a:lnTo>
                    <a:pt x="39" y="12"/>
                  </a:lnTo>
                  <a:lnTo>
                    <a:pt x="76" y="22"/>
                  </a:lnTo>
                  <a:lnTo>
                    <a:pt x="95" y="41"/>
                  </a:lnTo>
                  <a:lnTo>
                    <a:pt x="131" y="42"/>
                  </a:lnTo>
                  <a:lnTo>
                    <a:pt x="109" y="14"/>
                  </a:lnTo>
                  <a:lnTo>
                    <a:pt x="134" y="0"/>
                  </a:lnTo>
                  <a:lnTo>
                    <a:pt x="144" y="18"/>
                  </a:lnTo>
                  <a:lnTo>
                    <a:pt x="172" y="26"/>
                  </a:lnTo>
                  <a:lnTo>
                    <a:pt x="184" y="39"/>
                  </a:lnTo>
                  <a:lnTo>
                    <a:pt x="174" y="55"/>
                  </a:lnTo>
                  <a:lnTo>
                    <a:pt x="135" y="54"/>
                  </a:lnTo>
                  <a:lnTo>
                    <a:pt x="76" y="75"/>
                  </a:lnTo>
                  <a:lnTo>
                    <a:pt x="0" y="49"/>
                  </a:lnTo>
                  <a:lnTo>
                    <a:pt x="0" y="49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7" name="Freeform 28"/>
            <p:cNvSpPr>
              <a:spLocks/>
            </p:cNvSpPr>
            <p:nvPr/>
          </p:nvSpPr>
          <p:spPr bwMode="auto">
            <a:xfrm>
              <a:off x="1442370" y="1923251"/>
              <a:ext cx="183892" cy="102970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38" y="56"/>
                </a:cxn>
                <a:cxn ang="0">
                  <a:pos x="75" y="26"/>
                </a:cxn>
                <a:cxn ang="0">
                  <a:pos x="79" y="42"/>
                </a:cxn>
                <a:cxn ang="0">
                  <a:pos x="103" y="28"/>
                </a:cxn>
                <a:cxn ang="0">
                  <a:pos x="109" y="7"/>
                </a:cxn>
                <a:cxn ang="0">
                  <a:pos x="95" y="0"/>
                </a:cxn>
                <a:cxn ang="0">
                  <a:pos x="54" y="8"/>
                </a:cxn>
                <a:cxn ang="0">
                  <a:pos x="0" y="45"/>
                </a:cxn>
                <a:cxn ang="0">
                  <a:pos x="0" y="45"/>
                </a:cxn>
              </a:cxnLst>
              <a:rect l="0" t="0" r="r" b="b"/>
              <a:pathLst>
                <a:path w="110" h="57">
                  <a:moveTo>
                    <a:pt x="0" y="45"/>
                  </a:moveTo>
                  <a:lnTo>
                    <a:pt x="38" y="56"/>
                  </a:lnTo>
                  <a:lnTo>
                    <a:pt x="75" y="26"/>
                  </a:lnTo>
                  <a:lnTo>
                    <a:pt x="79" y="42"/>
                  </a:lnTo>
                  <a:lnTo>
                    <a:pt x="103" y="28"/>
                  </a:lnTo>
                  <a:lnTo>
                    <a:pt x="109" y="7"/>
                  </a:lnTo>
                  <a:lnTo>
                    <a:pt x="95" y="0"/>
                  </a:lnTo>
                  <a:lnTo>
                    <a:pt x="54" y="8"/>
                  </a:lnTo>
                  <a:lnTo>
                    <a:pt x="0" y="45"/>
                  </a:lnTo>
                  <a:lnTo>
                    <a:pt x="0" y="45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8" name="Freeform 29"/>
            <p:cNvSpPr>
              <a:spLocks/>
            </p:cNvSpPr>
            <p:nvPr/>
          </p:nvSpPr>
          <p:spPr bwMode="auto">
            <a:xfrm>
              <a:off x="1884925" y="1821890"/>
              <a:ext cx="163686" cy="852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16"/>
                </a:cxn>
                <a:cxn ang="0">
                  <a:pos x="9" y="28"/>
                </a:cxn>
                <a:cxn ang="0">
                  <a:pos x="95" y="46"/>
                </a:cxn>
                <a:cxn ang="0">
                  <a:pos x="89" y="21"/>
                </a:cxn>
                <a:cxn ang="0">
                  <a:pos x="49" y="3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" h="47">
                  <a:moveTo>
                    <a:pt x="0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9" y="28"/>
                  </a:lnTo>
                  <a:lnTo>
                    <a:pt x="95" y="46"/>
                  </a:lnTo>
                  <a:lnTo>
                    <a:pt x="89" y="21"/>
                  </a:lnTo>
                  <a:lnTo>
                    <a:pt x="49" y="3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9" name="Freeform 30"/>
            <p:cNvSpPr>
              <a:spLocks/>
            </p:cNvSpPr>
            <p:nvPr/>
          </p:nvSpPr>
          <p:spPr bwMode="auto">
            <a:xfrm>
              <a:off x="2103171" y="1955429"/>
              <a:ext cx="438515" cy="141583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5" y="0"/>
                </a:cxn>
                <a:cxn ang="0">
                  <a:pos x="123" y="32"/>
                </a:cxn>
                <a:cxn ang="0">
                  <a:pos x="169" y="52"/>
                </a:cxn>
                <a:cxn ang="0">
                  <a:pos x="219" y="38"/>
                </a:cxn>
                <a:cxn ang="0">
                  <a:pos x="260" y="55"/>
                </a:cxn>
                <a:cxn ang="0">
                  <a:pos x="253" y="77"/>
                </a:cxn>
                <a:cxn ang="0">
                  <a:pos x="79" y="77"/>
                </a:cxn>
                <a:cxn ang="0">
                  <a:pos x="29" y="28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61" h="78">
                  <a:moveTo>
                    <a:pt x="0" y="10"/>
                  </a:moveTo>
                  <a:lnTo>
                    <a:pt x="15" y="0"/>
                  </a:lnTo>
                  <a:lnTo>
                    <a:pt x="123" y="32"/>
                  </a:lnTo>
                  <a:lnTo>
                    <a:pt x="169" y="52"/>
                  </a:lnTo>
                  <a:lnTo>
                    <a:pt x="219" y="38"/>
                  </a:lnTo>
                  <a:lnTo>
                    <a:pt x="260" y="55"/>
                  </a:lnTo>
                  <a:lnTo>
                    <a:pt x="253" y="77"/>
                  </a:lnTo>
                  <a:lnTo>
                    <a:pt x="79" y="77"/>
                  </a:lnTo>
                  <a:lnTo>
                    <a:pt x="29" y="28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0" name="Freeform 31"/>
            <p:cNvSpPr>
              <a:spLocks/>
            </p:cNvSpPr>
            <p:nvPr/>
          </p:nvSpPr>
          <p:spPr bwMode="auto">
            <a:xfrm>
              <a:off x="2278982" y="2140453"/>
              <a:ext cx="729509" cy="571159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68"/>
                </a:cxn>
                <a:cxn ang="0">
                  <a:pos x="2" y="34"/>
                </a:cxn>
                <a:cxn ang="0">
                  <a:pos x="51" y="0"/>
                </a:cxn>
                <a:cxn ang="0">
                  <a:pos x="76" y="2"/>
                </a:cxn>
                <a:cxn ang="0">
                  <a:pos x="54" y="42"/>
                </a:cxn>
                <a:cxn ang="0">
                  <a:pos x="73" y="63"/>
                </a:cxn>
                <a:cxn ang="0">
                  <a:pos x="79" y="41"/>
                </a:cxn>
                <a:cxn ang="0">
                  <a:pos x="96" y="14"/>
                </a:cxn>
                <a:cxn ang="0">
                  <a:pos x="129" y="1"/>
                </a:cxn>
                <a:cxn ang="0">
                  <a:pos x="137" y="54"/>
                </a:cxn>
                <a:cxn ang="0">
                  <a:pos x="186" y="30"/>
                </a:cxn>
                <a:cxn ang="0">
                  <a:pos x="222" y="37"/>
                </a:cxn>
                <a:cxn ang="0">
                  <a:pos x="238" y="54"/>
                </a:cxn>
                <a:cxn ang="0">
                  <a:pos x="254" y="72"/>
                </a:cxn>
                <a:cxn ang="0">
                  <a:pos x="265" y="60"/>
                </a:cxn>
                <a:cxn ang="0">
                  <a:pos x="294" y="77"/>
                </a:cxn>
                <a:cxn ang="0">
                  <a:pos x="297" y="94"/>
                </a:cxn>
                <a:cxn ang="0">
                  <a:pos x="331" y="99"/>
                </a:cxn>
                <a:cxn ang="0">
                  <a:pos x="347" y="110"/>
                </a:cxn>
                <a:cxn ang="0">
                  <a:pos x="321" y="120"/>
                </a:cxn>
                <a:cxn ang="0">
                  <a:pos x="356" y="126"/>
                </a:cxn>
                <a:cxn ang="0">
                  <a:pos x="329" y="145"/>
                </a:cxn>
                <a:cxn ang="0">
                  <a:pos x="364" y="163"/>
                </a:cxn>
                <a:cxn ang="0">
                  <a:pos x="380" y="159"/>
                </a:cxn>
                <a:cxn ang="0">
                  <a:pos x="433" y="195"/>
                </a:cxn>
                <a:cxn ang="0">
                  <a:pos x="402" y="218"/>
                </a:cxn>
                <a:cxn ang="0">
                  <a:pos x="400" y="238"/>
                </a:cxn>
                <a:cxn ang="0">
                  <a:pos x="351" y="198"/>
                </a:cxn>
                <a:cxn ang="0">
                  <a:pos x="332" y="201"/>
                </a:cxn>
                <a:cxn ang="0">
                  <a:pos x="354" y="241"/>
                </a:cxn>
                <a:cxn ang="0">
                  <a:pos x="380" y="246"/>
                </a:cxn>
                <a:cxn ang="0">
                  <a:pos x="381" y="296"/>
                </a:cxn>
                <a:cxn ang="0">
                  <a:pos x="319" y="268"/>
                </a:cxn>
                <a:cxn ang="0">
                  <a:pos x="364" y="311"/>
                </a:cxn>
                <a:cxn ang="0">
                  <a:pos x="284" y="285"/>
                </a:cxn>
                <a:cxn ang="0">
                  <a:pos x="233" y="249"/>
                </a:cxn>
                <a:cxn ang="0">
                  <a:pos x="200" y="256"/>
                </a:cxn>
                <a:cxn ang="0">
                  <a:pos x="191" y="225"/>
                </a:cxn>
                <a:cxn ang="0">
                  <a:pos x="249" y="225"/>
                </a:cxn>
                <a:cxn ang="0">
                  <a:pos x="235" y="207"/>
                </a:cxn>
                <a:cxn ang="0">
                  <a:pos x="268" y="179"/>
                </a:cxn>
                <a:cxn ang="0">
                  <a:pos x="245" y="142"/>
                </a:cxn>
                <a:cxn ang="0">
                  <a:pos x="201" y="144"/>
                </a:cxn>
                <a:cxn ang="0">
                  <a:pos x="200" y="133"/>
                </a:cxn>
                <a:cxn ang="0">
                  <a:pos x="215" y="126"/>
                </a:cxn>
                <a:cxn ang="0">
                  <a:pos x="188" y="112"/>
                </a:cxn>
                <a:cxn ang="0">
                  <a:pos x="163" y="96"/>
                </a:cxn>
                <a:cxn ang="0">
                  <a:pos x="169" y="111"/>
                </a:cxn>
                <a:cxn ang="0">
                  <a:pos x="137" y="114"/>
                </a:cxn>
                <a:cxn ang="0">
                  <a:pos x="26" y="99"/>
                </a:cxn>
                <a:cxn ang="0">
                  <a:pos x="8" y="77"/>
                </a:cxn>
                <a:cxn ang="0">
                  <a:pos x="42" y="79"/>
                </a:cxn>
                <a:cxn ang="0">
                  <a:pos x="0" y="68"/>
                </a:cxn>
                <a:cxn ang="0">
                  <a:pos x="0" y="68"/>
                </a:cxn>
              </a:cxnLst>
              <a:rect l="0" t="0" r="r" b="b"/>
              <a:pathLst>
                <a:path w="434" h="312">
                  <a:moveTo>
                    <a:pt x="0" y="68"/>
                  </a:moveTo>
                  <a:lnTo>
                    <a:pt x="0" y="68"/>
                  </a:lnTo>
                  <a:lnTo>
                    <a:pt x="2" y="34"/>
                  </a:lnTo>
                  <a:lnTo>
                    <a:pt x="51" y="0"/>
                  </a:lnTo>
                  <a:lnTo>
                    <a:pt x="76" y="2"/>
                  </a:lnTo>
                  <a:lnTo>
                    <a:pt x="54" y="42"/>
                  </a:lnTo>
                  <a:lnTo>
                    <a:pt x="73" y="63"/>
                  </a:lnTo>
                  <a:lnTo>
                    <a:pt x="79" y="41"/>
                  </a:lnTo>
                  <a:lnTo>
                    <a:pt x="96" y="14"/>
                  </a:lnTo>
                  <a:lnTo>
                    <a:pt x="129" y="1"/>
                  </a:lnTo>
                  <a:lnTo>
                    <a:pt x="137" y="54"/>
                  </a:lnTo>
                  <a:lnTo>
                    <a:pt x="186" y="30"/>
                  </a:lnTo>
                  <a:lnTo>
                    <a:pt x="222" y="37"/>
                  </a:lnTo>
                  <a:lnTo>
                    <a:pt x="238" y="54"/>
                  </a:lnTo>
                  <a:lnTo>
                    <a:pt x="254" y="72"/>
                  </a:lnTo>
                  <a:lnTo>
                    <a:pt x="265" y="60"/>
                  </a:lnTo>
                  <a:lnTo>
                    <a:pt x="294" y="77"/>
                  </a:lnTo>
                  <a:lnTo>
                    <a:pt x="297" y="94"/>
                  </a:lnTo>
                  <a:lnTo>
                    <a:pt x="331" y="99"/>
                  </a:lnTo>
                  <a:lnTo>
                    <a:pt x="347" y="110"/>
                  </a:lnTo>
                  <a:lnTo>
                    <a:pt x="321" y="120"/>
                  </a:lnTo>
                  <a:lnTo>
                    <a:pt x="356" y="126"/>
                  </a:lnTo>
                  <a:lnTo>
                    <a:pt x="329" y="145"/>
                  </a:lnTo>
                  <a:lnTo>
                    <a:pt x="364" y="163"/>
                  </a:lnTo>
                  <a:lnTo>
                    <a:pt x="380" y="159"/>
                  </a:lnTo>
                  <a:lnTo>
                    <a:pt x="433" y="195"/>
                  </a:lnTo>
                  <a:lnTo>
                    <a:pt x="402" y="218"/>
                  </a:lnTo>
                  <a:lnTo>
                    <a:pt x="400" y="238"/>
                  </a:lnTo>
                  <a:lnTo>
                    <a:pt x="351" y="198"/>
                  </a:lnTo>
                  <a:lnTo>
                    <a:pt x="332" y="201"/>
                  </a:lnTo>
                  <a:lnTo>
                    <a:pt x="354" y="241"/>
                  </a:lnTo>
                  <a:lnTo>
                    <a:pt x="380" y="246"/>
                  </a:lnTo>
                  <a:lnTo>
                    <a:pt x="381" y="296"/>
                  </a:lnTo>
                  <a:lnTo>
                    <a:pt x="319" y="268"/>
                  </a:lnTo>
                  <a:lnTo>
                    <a:pt x="364" y="311"/>
                  </a:lnTo>
                  <a:lnTo>
                    <a:pt x="284" y="285"/>
                  </a:lnTo>
                  <a:lnTo>
                    <a:pt x="233" y="249"/>
                  </a:lnTo>
                  <a:lnTo>
                    <a:pt x="200" y="256"/>
                  </a:lnTo>
                  <a:lnTo>
                    <a:pt x="191" y="225"/>
                  </a:lnTo>
                  <a:lnTo>
                    <a:pt x="249" y="225"/>
                  </a:lnTo>
                  <a:lnTo>
                    <a:pt x="235" y="207"/>
                  </a:lnTo>
                  <a:lnTo>
                    <a:pt x="268" y="179"/>
                  </a:lnTo>
                  <a:lnTo>
                    <a:pt x="245" y="142"/>
                  </a:lnTo>
                  <a:lnTo>
                    <a:pt x="201" y="144"/>
                  </a:lnTo>
                  <a:lnTo>
                    <a:pt x="200" y="133"/>
                  </a:lnTo>
                  <a:lnTo>
                    <a:pt x="215" y="126"/>
                  </a:lnTo>
                  <a:lnTo>
                    <a:pt x="188" y="112"/>
                  </a:lnTo>
                  <a:lnTo>
                    <a:pt x="163" y="96"/>
                  </a:lnTo>
                  <a:lnTo>
                    <a:pt x="169" y="111"/>
                  </a:lnTo>
                  <a:lnTo>
                    <a:pt x="137" y="114"/>
                  </a:lnTo>
                  <a:lnTo>
                    <a:pt x="26" y="99"/>
                  </a:lnTo>
                  <a:lnTo>
                    <a:pt x="8" y="77"/>
                  </a:lnTo>
                  <a:lnTo>
                    <a:pt x="42" y="79"/>
                  </a:lnTo>
                  <a:lnTo>
                    <a:pt x="0" y="68"/>
                  </a:lnTo>
                  <a:lnTo>
                    <a:pt x="0" y="68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1" name="Freeform 32"/>
            <p:cNvSpPr>
              <a:spLocks/>
            </p:cNvSpPr>
            <p:nvPr/>
          </p:nvSpPr>
          <p:spPr bwMode="auto">
            <a:xfrm>
              <a:off x="2755891" y="6317160"/>
              <a:ext cx="159643" cy="82053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37"/>
                </a:cxn>
                <a:cxn ang="0">
                  <a:pos x="6" y="30"/>
                </a:cxn>
                <a:cxn ang="0">
                  <a:pos x="14" y="13"/>
                </a:cxn>
                <a:cxn ang="0">
                  <a:pos x="40" y="0"/>
                </a:cxn>
                <a:cxn ang="0">
                  <a:pos x="52" y="21"/>
                </a:cxn>
                <a:cxn ang="0">
                  <a:pos x="94" y="43"/>
                </a:cxn>
                <a:cxn ang="0">
                  <a:pos x="41" y="45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95" h="46">
                  <a:moveTo>
                    <a:pt x="0" y="37"/>
                  </a:moveTo>
                  <a:lnTo>
                    <a:pt x="0" y="37"/>
                  </a:lnTo>
                  <a:lnTo>
                    <a:pt x="6" y="30"/>
                  </a:lnTo>
                  <a:lnTo>
                    <a:pt x="14" y="13"/>
                  </a:lnTo>
                  <a:lnTo>
                    <a:pt x="40" y="0"/>
                  </a:lnTo>
                  <a:lnTo>
                    <a:pt x="52" y="21"/>
                  </a:lnTo>
                  <a:lnTo>
                    <a:pt x="94" y="43"/>
                  </a:lnTo>
                  <a:lnTo>
                    <a:pt x="41" y="45"/>
                  </a:lnTo>
                  <a:lnTo>
                    <a:pt x="0" y="37"/>
                  </a:lnTo>
                  <a:lnTo>
                    <a:pt x="0" y="37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627986" y="2878938"/>
              <a:ext cx="68707" cy="40223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11" y="22"/>
                </a:cxn>
                <a:cxn ang="0">
                  <a:pos x="40" y="5"/>
                </a:cxn>
                <a:cxn ang="0">
                  <a:pos x="14" y="0"/>
                </a:cxn>
                <a:cxn ang="0">
                  <a:pos x="14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41" h="23">
                  <a:moveTo>
                    <a:pt x="0" y="10"/>
                  </a:moveTo>
                  <a:lnTo>
                    <a:pt x="0" y="10"/>
                  </a:lnTo>
                  <a:lnTo>
                    <a:pt x="11" y="22"/>
                  </a:lnTo>
                  <a:lnTo>
                    <a:pt x="40" y="5"/>
                  </a:lnTo>
                  <a:lnTo>
                    <a:pt x="14" y="0"/>
                  </a:lnTo>
                  <a:lnTo>
                    <a:pt x="14" y="9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auto">
            <a:xfrm>
              <a:off x="5781030" y="5036474"/>
              <a:ext cx="183894" cy="389354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0" y="152"/>
                </a:cxn>
                <a:cxn ang="0">
                  <a:pos x="10" y="195"/>
                </a:cxn>
                <a:cxn ang="0">
                  <a:pos x="31" y="212"/>
                </a:cxn>
                <a:cxn ang="0">
                  <a:pos x="63" y="195"/>
                </a:cxn>
                <a:cxn ang="0">
                  <a:pos x="108" y="54"/>
                </a:cxn>
                <a:cxn ang="0">
                  <a:pos x="89" y="0"/>
                </a:cxn>
                <a:cxn ang="0">
                  <a:pos x="11" y="84"/>
                </a:cxn>
                <a:cxn ang="0">
                  <a:pos x="20" y="120"/>
                </a:cxn>
                <a:cxn ang="0">
                  <a:pos x="0" y="152"/>
                </a:cxn>
                <a:cxn ang="0">
                  <a:pos x="0" y="152"/>
                </a:cxn>
              </a:cxnLst>
              <a:rect l="0" t="0" r="r" b="b"/>
              <a:pathLst>
                <a:path w="109" h="213">
                  <a:moveTo>
                    <a:pt x="0" y="152"/>
                  </a:moveTo>
                  <a:lnTo>
                    <a:pt x="0" y="152"/>
                  </a:lnTo>
                  <a:lnTo>
                    <a:pt x="10" y="195"/>
                  </a:lnTo>
                  <a:lnTo>
                    <a:pt x="31" y="212"/>
                  </a:lnTo>
                  <a:lnTo>
                    <a:pt x="63" y="195"/>
                  </a:lnTo>
                  <a:lnTo>
                    <a:pt x="108" y="54"/>
                  </a:lnTo>
                  <a:lnTo>
                    <a:pt x="89" y="0"/>
                  </a:lnTo>
                  <a:lnTo>
                    <a:pt x="11" y="84"/>
                  </a:lnTo>
                  <a:lnTo>
                    <a:pt x="20" y="120"/>
                  </a:lnTo>
                  <a:lnTo>
                    <a:pt x="0" y="152"/>
                  </a:lnTo>
                  <a:lnTo>
                    <a:pt x="0" y="152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8373718" y="5894018"/>
              <a:ext cx="90935" cy="9975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1" y="0"/>
                </a:cxn>
                <a:cxn ang="0">
                  <a:pos x="47" y="3"/>
                </a:cxn>
                <a:cxn ang="0">
                  <a:pos x="53" y="30"/>
                </a:cxn>
                <a:cxn ang="0">
                  <a:pos x="31" y="53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54" h="54">
                  <a:moveTo>
                    <a:pt x="0" y="10"/>
                  </a:moveTo>
                  <a:lnTo>
                    <a:pt x="0" y="10"/>
                  </a:lnTo>
                  <a:lnTo>
                    <a:pt x="1" y="0"/>
                  </a:lnTo>
                  <a:lnTo>
                    <a:pt x="47" y="3"/>
                  </a:lnTo>
                  <a:lnTo>
                    <a:pt x="53" y="30"/>
                  </a:lnTo>
                  <a:lnTo>
                    <a:pt x="31" y="53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5" name="Freeform 36"/>
            <p:cNvSpPr>
              <a:spLocks/>
            </p:cNvSpPr>
            <p:nvPr/>
          </p:nvSpPr>
          <p:spPr bwMode="auto">
            <a:xfrm>
              <a:off x="8248429" y="3339083"/>
              <a:ext cx="153581" cy="123886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0" y="54"/>
                </a:cxn>
                <a:cxn ang="0">
                  <a:pos x="10" y="55"/>
                </a:cxn>
                <a:cxn ang="0">
                  <a:pos x="52" y="66"/>
                </a:cxn>
                <a:cxn ang="0">
                  <a:pos x="89" y="39"/>
                </a:cxn>
                <a:cxn ang="0">
                  <a:pos x="83" y="22"/>
                </a:cxn>
                <a:cxn ang="0">
                  <a:pos x="32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90" h="67">
                  <a:moveTo>
                    <a:pt x="0" y="54"/>
                  </a:moveTo>
                  <a:lnTo>
                    <a:pt x="0" y="54"/>
                  </a:lnTo>
                  <a:lnTo>
                    <a:pt x="10" y="55"/>
                  </a:lnTo>
                  <a:lnTo>
                    <a:pt x="52" y="66"/>
                  </a:lnTo>
                  <a:lnTo>
                    <a:pt x="89" y="39"/>
                  </a:lnTo>
                  <a:lnTo>
                    <a:pt x="83" y="22"/>
                  </a:lnTo>
                  <a:lnTo>
                    <a:pt x="32" y="0"/>
                  </a:lnTo>
                  <a:lnTo>
                    <a:pt x="0" y="54"/>
                  </a:lnTo>
                  <a:lnTo>
                    <a:pt x="0" y="54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6" name="Freeform 37"/>
            <p:cNvSpPr>
              <a:spLocks/>
            </p:cNvSpPr>
            <p:nvPr/>
          </p:nvSpPr>
          <p:spPr bwMode="auto">
            <a:xfrm>
              <a:off x="8296928" y="3012477"/>
              <a:ext cx="80832" cy="308909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8" y="167"/>
                </a:cxn>
                <a:cxn ang="0">
                  <a:pos x="47" y="115"/>
                </a:cxn>
                <a:cxn ang="0">
                  <a:pos x="15" y="0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48" h="168">
                  <a:moveTo>
                    <a:pt x="0" y="42"/>
                  </a:moveTo>
                  <a:lnTo>
                    <a:pt x="0" y="42"/>
                  </a:lnTo>
                  <a:lnTo>
                    <a:pt x="8" y="167"/>
                  </a:lnTo>
                  <a:lnTo>
                    <a:pt x="47" y="115"/>
                  </a:lnTo>
                  <a:lnTo>
                    <a:pt x="15" y="0"/>
                  </a:lnTo>
                  <a:lnTo>
                    <a:pt x="0" y="42"/>
                  </a:lnTo>
                  <a:lnTo>
                    <a:pt x="0" y="42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7" name="Freeform 38"/>
            <p:cNvSpPr>
              <a:spLocks/>
            </p:cNvSpPr>
            <p:nvPr/>
          </p:nvSpPr>
          <p:spPr bwMode="auto">
            <a:xfrm>
              <a:off x="8022099" y="3475840"/>
              <a:ext cx="286954" cy="238117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0" y="129"/>
                </a:cxn>
                <a:cxn ang="0">
                  <a:pos x="28" y="104"/>
                </a:cxn>
                <a:cxn ang="0">
                  <a:pos x="73" y="104"/>
                </a:cxn>
                <a:cxn ang="0">
                  <a:pos x="96" y="69"/>
                </a:cxn>
                <a:cxn ang="0">
                  <a:pos x="134" y="46"/>
                </a:cxn>
                <a:cxn ang="0">
                  <a:pos x="160" y="0"/>
                </a:cxn>
                <a:cxn ang="0">
                  <a:pos x="170" y="34"/>
                </a:cxn>
                <a:cxn ang="0">
                  <a:pos x="143" y="109"/>
                </a:cxn>
                <a:cxn ang="0">
                  <a:pos x="90" y="127"/>
                </a:cxn>
                <a:cxn ang="0">
                  <a:pos x="50" y="121"/>
                </a:cxn>
                <a:cxn ang="0">
                  <a:pos x="0" y="129"/>
                </a:cxn>
                <a:cxn ang="0">
                  <a:pos x="0" y="129"/>
                </a:cxn>
              </a:cxnLst>
              <a:rect l="0" t="0" r="r" b="b"/>
              <a:pathLst>
                <a:path w="171" h="130">
                  <a:moveTo>
                    <a:pt x="0" y="129"/>
                  </a:moveTo>
                  <a:lnTo>
                    <a:pt x="0" y="129"/>
                  </a:lnTo>
                  <a:lnTo>
                    <a:pt x="28" y="104"/>
                  </a:lnTo>
                  <a:lnTo>
                    <a:pt x="73" y="104"/>
                  </a:lnTo>
                  <a:lnTo>
                    <a:pt x="96" y="69"/>
                  </a:lnTo>
                  <a:lnTo>
                    <a:pt x="134" y="46"/>
                  </a:lnTo>
                  <a:lnTo>
                    <a:pt x="160" y="0"/>
                  </a:lnTo>
                  <a:lnTo>
                    <a:pt x="170" y="34"/>
                  </a:lnTo>
                  <a:lnTo>
                    <a:pt x="143" y="109"/>
                  </a:lnTo>
                  <a:lnTo>
                    <a:pt x="90" y="127"/>
                  </a:lnTo>
                  <a:lnTo>
                    <a:pt x="50" y="121"/>
                  </a:lnTo>
                  <a:lnTo>
                    <a:pt x="0" y="129"/>
                  </a:lnTo>
                  <a:lnTo>
                    <a:pt x="0" y="129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8" name="Freeform 39"/>
            <p:cNvSpPr>
              <a:spLocks/>
            </p:cNvSpPr>
            <p:nvPr/>
          </p:nvSpPr>
          <p:spPr bwMode="auto">
            <a:xfrm>
              <a:off x="6720703" y="4425092"/>
              <a:ext cx="50519" cy="1061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57"/>
                </a:cxn>
                <a:cxn ang="0">
                  <a:pos x="29" y="46"/>
                </a:cxn>
                <a:cxn ang="0">
                  <a:pos x="16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58">
                  <a:moveTo>
                    <a:pt x="0" y="0"/>
                  </a:moveTo>
                  <a:lnTo>
                    <a:pt x="0" y="0"/>
                  </a:lnTo>
                  <a:lnTo>
                    <a:pt x="5" y="57"/>
                  </a:lnTo>
                  <a:lnTo>
                    <a:pt x="29" y="46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9" name="Freeform 40"/>
            <p:cNvSpPr>
              <a:spLocks/>
            </p:cNvSpPr>
            <p:nvPr/>
          </p:nvSpPr>
          <p:spPr bwMode="auto">
            <a:xfrm>
              <a:off x="5995235" y="2175848"/>
              <a:ext cx="159644" cy="125494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38" y="47"/>
                </a:cxn>
                <a:cxn ang="0">
                  <a:pos x="34" y="65"/>
                </a:cxn>
                <a:cxn ang="0">
                  <a:pos x="93" y="68"/>
                </a:cxn>
                <a:cxn ang="0">
                  <a:pos x="60" y="10"/>
                </a:cxn>
                <a:cxn ang="0">
                  <a:pos x="25" y="0"/>
                </a:cxn>
                <a:cxn ang="0">
                  <a:pos x="0" y="31"/>
                </a:cxn>
                <a:cxn ang="0">
                  <a:pos x="0" y="31"/>
                </a:cxn>
              </a:cxnLst>
              <a:rect l="0" t="0" r="r" b="b"/>
              <a:pathLst>
                <a:path w="94" h="69">
                  <a:moveTo>
                    <a:pt x="0" y="31"/>
                  </a:moveTo>
                  <a:lnTo>
                    <a:pt x="38" y="47"/>
                  </a:lnTo>
                  <a:lnTo>
                    <a:pt x="34" y="65"/>
                  </a:lnTo>
                  <a:lnTo>
                    <a:pt x="93" y="68"/>
                  </a:lnTo>
                  <a:lnTo>
                    <a:pt x="60" y="10"/>
                  </a:lnTo>
                  <a:lnTo>
                    <a:pt x="25" y="0"/>
                  </a:lnTo>
                  <a:lnTo>
                    <a:pt x="0" y="31"/>
                  </a:lnTo>
                  <a:lnTo>
                    <a:pt x="0" y="31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0" name="Freeform 41"/>
            <p:cNvSpPr>
              <a:spLocks/>
            </p:cNvSpPr>
            <p:nvPr/>
          </p:nvSpPr>
          <p:spPr bwMode="auto">
            <a:xfrm>
              <a:off x="6049797" y="1961864"/>
              <a:ext cx="373848" cy="209157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46" y="113"/>
                </a:cxn>
                <a:cxn ang="0">
                  <a:pos x="104" y="58"/>
                </a:cxn>
                <a:cxn ang="0">
                  <a:pos x="221" y="24"/>
                </a:cxn>
                <a:cxn ang="0">
                  <a:pos x="210" y="0"/>
                </a:cxn>
                <a:cxn ang="0">
                  <a:pos x="111" y="21"/>
                </a:cxn>
                <a:cxn ang="0">
                  <a:pos x="29" y="55"/>
                </a:cxn>
                <a:cxn ang="0">
                  <a:pos x="0" y="97"/>
                </a:cxn>
                <a:cxn ang="0">
                  <a:pos x="0" y="97"/>
                </a:cxn>
              </a:cxnLst>
              <a:rect l="0" t="0" r="r" b="b"/>
              <a:pathLst>
                <a:path w="222" h="114">
                  <a:moveTo>
                    <a:pt x="0" y="97"/>
                  </a:moveTo>
                  <a:lnTo>
                    <a:pt x="46" y="113"/>
                  </a:lnTo>
                  <a:lnTo>
                    <a:pt x="104" y="58"/>
                  </a:lnTo>
                  <a:lnTo>
                    <a:pt x="221" y="24"/>
                  </a:lnTo>
                  <a:lnTo>
                    <a:pt x="210" y="0"/>
                  </a:lnTo>
                  <a:lnTo>
                    <a:pt x="111" y="21"/>
                  </a:lnTo>
                  <a:lnTo>
                    <a:pt x="29" y="55"/>
                  </a:lnTo>
                  <a:lnTo>
                    <a:pt x="0" y="97"/>
                  </a:lnTo>
                  <a:lnTo>
                    <a:pt x="0" y="97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latin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1" name="Freeform 42"/>
            <p:cNvSpPr>
              <a:spLocks/>
            </p:cNvSpPr>
            <p:nvPr/>
          </p:nvSpPr>
          <p:spPr bwMode="auto">
            <a:xfrm>
              <a:off x="4532174" y="2848369"/>
              <a:ext cx="198039" cy="331434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0" y="41"/>
                </a:cxn>
                <a:cxn ang="0">
                  <a:pos x="18" y="0"/>
                </a:cxn>
                <a:cxn ang="0">
                  <a:pos x="43" y="0"/>
                </a:cxn>
                <a:cxn ang="0">
                  <a:pos x="27" y="22"/>
                </a:cxn>
                <a:cxn ang="0">
                  <a:pos x="64" y="25"/>
                </a:cxn>
                <a:cxn ang="0">
                  <a:pos x="42" y="57"/>
                </a:cxn>
                <a:cxn ang="0">
                  <a:pos x="68" y="65"/>
                </a:cxn>
                <a:cxn ang="0">
                  <a:pos x="94" y="103"/>
                </a:cxn>
                <a:cxn ang="0">
                  <a:pos x="91" y="122"/>
                </a:cxn>
                <a:cxn ang="0">
                  <a:pos x="117" y="126"/>
                </a:cxn>
                <a:cxn ang="0">
                  <a:pos x="113" y="156"/>
                </a:cxn>
                <a:cxn ang="0">
                  <a:pos x="7" y="180"/>
                </a:cxn>
                <a:cxn ang="0">
                  <a:pos x="39" y="152"/>
                </a:cxn>
                <a:cxn ang="0">
                  <a:pos x="12" y="142"/>
                </a:cxn>
                <a:cxn ang="0">
                  <a:pos x="20" y="122"/>
                </a:cxn>
                <a:cxn ang="0">
                  <a:pos x="47" y="110"/>
                </a:cxn>
                <a:cxn ang="0">
                  <a:pos x="45" y="79"/>
                </a:cxn>
                <a:cxn ang="0">
                  <a:pos x="16" y="83"/>
                </a:cxn>
                <a:cxn ang="0">
                  <a:pos x="11" y="43"/>
                </a:cxn>
                <a:cxn ang="0">
                  <a:pos x="0" y="41"/>
                </a:cxn>
                <a:cxn ang="0">
                  <a:pos x="0" y="41"/>
                </a:cxn>
              </a:cxnLst>
              <a:rect l="0" t="0" r="r" b="b"/>
              <a:pathLst>
                <a:path w="118" h="181">
                  <a:moveTo>
                    <a:pt x="0" y="41"/>
                  </a:moveTo>
                  <a:lnTo>
                    <a:pt x="0" y="41"/>
                  </a:lnTo>
                  <a:lnTo>
                    <a:pt x="18" y="0"/>
                  </a:lnTo>
                  <a:lnTo>
                    <a:pt x="43" y="0"/>
                  </a:lnTo>
                  <a:lnTo>
                    <a:pt x="27" y="22"/>
                  </a:lnTo>
                  <a:lnTo>
                    <a:pt x="64" y="25"/>
                  </a:lnTo>
                  <a:lnTo>
                    <a:pt x="42" y="57"/>
                  </a:lnTo>
                  <a:lnTo>
                    <a:pt x="68" y="65"/>
                  </a:lnTo>
                  <a:lnTo>
                    <a:pt x="94" y="103"/>
                  </a:lnTo>
                  <a:lnTo>
                    <a:pt x="91" y="122"/>
                  </a:lnTo>
                  <a:lnTo>
                    <a:pt x="117" y="126"/>
                  </a:lnTo>
                  <a:lnTo>
                    <a:pt x="113" y="156"/>
                  </a:lnTo>
                  <a:lnTo>
                    <a:pt x="7" y="180"/>
                  </a:lnTo>
                  <a:lnTo>
                    <a:pt x="39" y="152"/>
                  </a:lnTo>
                  <a:lnTo>
                    <a:pt x="12" y="142"/>
                  </a:lnTo>
                  <a:lnTo>
                    <a:pt x="20" y="122"/>
                  </a:lnTo>
                  <a:lnTo>
                    <a:pt x="47" y="110"/>
                  </a:lnTo>
                  <a:lnTo>
                    <a:pt x="45" y="79"/>
                  </a:lnTo>
                  <a:lnTo>
                    <a:pt x="16" y="83"/>
                  </a:lnTo>
                  <a:lnTo>
                    <a:pt x="11" y="43"/>
                  </a:lnTo>
                  <a:lnTo>
                    <a:pt x="0" y="41"/>
                  </a:lnTo>
                  <a:lnTo>
                    <a:pt x="0" y="41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2" name="Freeform 43"/>
            <p:cNvSpPr>
              <a:spLocks/>
            </p:cNvSpPr>
            <p:nvPr/>
          </p:nvSpPr>
          <p:spPr bwMode="auto">
            <a:xfrm>
              <a:off x="4891877" y="3477449"/>
              <a:ext cx="44458" cy="77227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5" y="37"/>
                </a:cxn>
                <a:cxn ang="0">
                  <a:pos x="13" y="41"/>
                </a:cxn>
                <a:cxn ang="0">
                  <a:pos x="24" y="15"/>
                </a:cxn>
                <a:cxn ang="0">
                  <a:pos x="14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5" h="42">
                  <a:moveTo>
                    <a:pt x="0" y="6"/>
                  </a:moveTo>
                  <a:lnTo>
                    <a:pt x="0" y="6"/>
                  </a:lnTo>
                  <a:lnTo>
                    <a:pt x="5" y="37"/>
                  </a:lnTo>
                  <a:lnTo>
                    <a:pt x="13" y="41"/>
                  </a:lnTo>
                  <a:lnTo>
                    <a:pt x="24" y="15"/>
                  </a:lnTo>
                  <a:lnTo>
                    <a:pt x="14" y="0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3" name="Freeform 44"/>
            <p:cNvSpPr>
              <a:spLocks/>
            </p:cNvSpPr>
            <p:nvPr/>
          </p:nvSpPr>
          <p:spPr bwMode="auto">
            <a:xfrm>
              <a:off x="5003022" y="3575592"/>
              <a:ext cx="78811" cy="5148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40" y="28"/>
                </a:cxn>
                <a:cxn ang="0">
                  <a:pos x="46" y="0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47" h="29">
                  <a:moveTo>
                    <a:pt x="0" y="7"/>
                  </a:moveTo>
                  <a:lnTo>
                    <a:pt x="0" y="7"/>
                  </a:lnTo>
                  <a:lnTo>
                    <a:pt x="40" y="28"/>
                  </a:lnTo>
                  <a:lnTo>
                    <a:pt x="46" y="0"/>
                  </a:lnTo>
                  <a:lnTo>
                    <a:pt x="0" y="7"/>
                  </a:lnTo>
                  <a:lnTo>
                    <a:pt x="0" y="7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4059307" y="2505673"/>
              <a:ext cx="282912" cy="141583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2" y="0"/>
                </a:cxn>
                <a:cxn ang="0">
                  <a:pos x="49" y="31"/>
                </a:cxn>
                <a:cxn ang="0">
                  <a:pos x="95" y="8"/>
                </a:cxn>
                <a:cxn ang="0">
                  <a:pos x="150" y="2"/>
                </a:cxn>
                <a:cxn ang="0">
                  <a:pos x="167" y="35"/>
                </a:cxn>
                <a:cxn ang="0">
                  <a:pos x="83" y="77"/>
                </a:cxn>
                <a:cxn ang="0">
                  <a:pos x="29" y="67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168" h="78">
                  <a:moveTo>
                    <a:pt x="0" y="26"/>
                  </a:moveTo>
                  <a:lnTo>
                    <a:pt x="22" y="0"/>
                  </a:lnTo>
                  <a:lnTo>
                    <a:pt x="49" y="31"/>
                  </a:lnTo>
                  <a:lnTo>
                    <a:pt x="95" y="8"/>
                  </a:lnTo>
                  <a:lnTo>
                    <a:pt x="150" y="2"/>
                  </a:lnTo>
                  <a:lnTo>
                    <a:pt x="167" y="35"/>
                  </a:lnTo>
                  <a:lnTo>
                    <a:pt x="83" y="77"/>
                  </a:lnTo>
                  <a:lnTo>
                    <a:pt x="29" y="67"/>
                  </a:lnTo>
                  <a:lnTo>
                    <a:pt x="0" y="26"/>
                  </a:lnTo>
                  <a:lnTo>
                    <a:pt x="0" y="26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auto">
            <a:xfrm>
              <a:off x="2412354" y="4042174"/>
              <a:ext cx="270787" cy="96534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" y="4"/>
                </a:cxn>
                <a:cxn ang="0">
                  <a:pos x="61" y="0"/>
                </a:cxn>
                <a:cxn ang="0">
                  <a:pos x="160" y="45"/>
                </a:cxn>
                <a:cxn ang="0">
                  <a:pos x="107" y="52"/>
                </a:cxn>
                <a:cxn ang="0">
                  <a:pos x="92" y="24"/>
                </a:cxn>
                <a:cxn ang="0">
                  <a:pos x="43" y="15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61" h="53">
                  <a:moveTo>
                    <a:pt x="0" y="21"/>
                  </a:moveTo>
                  <a:lnTo>
                    <a:pt x="21" y="4"/>
                  </a:lnTo>
                  <a:lnTo>
                    <a:pt x="61" y="0"/>
                  </a:lnTo>
                  <a:lnTo>
                    <a:pt x="160" y="45"/>
                  </a:lnTo>
                  <a:lnTo>
                    <a:pt x="107" y="52"/>
                  </a:lnTo>
                  <a:lnTo>
                    <a:pt x="92" y="24"/>
                  </a:lnTo>
                  <a:lnTo>
                    <a:pt x="43" y="15"/>
                  </a:lnTo>
                  <a:lnTo>
                    <a:pt x="0" y="21"/>
                  </a:lnTo>
                  <a:lnTo>
                    <a:pt x="0" y="21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auto">
            <a:xfrm>
              <a:off x="2677079" y="4138708"/>
              <a:ext cx="153581" cy="51485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9" y="18"/>
                </a:cxn>
                <a:cxn ang="0">
                  <a:pos x="14" y="0"/>
                </a:cxn>
                <a:cxn ang="0">
                  <a:pos x="65" y="3"/>
                </a:cxn>
                <a:cxn ang="0">
                  <a:pos x="90" y="17"/>
                </a:cxn>
                <a:cxn ang="0">
                  <a:pos x="40" y="27"/>
                </a:cxn>
                <a:cxn ang="0">
                  <a:pos x="0" y="20"/>
                </a:cxn>
                <a:cxn ang="0">
                  <a:pos x="0" y="20"/>
                </a:cxn>
              </a:cxnLst>
              <a:rect l="0" t="0" r="r" b="b"/>
              <a:pathLst>
                <a:path w="91" h="28">
                  <a:moveTo>
                    <a:pt x="0" y="20"/>
                  </a:moveTo>
                  <a:lnTo>
                    <a:pt x="29" y="18"/>
                  </a:lnTo>
                  <a:lnTo>
                    <a:pt x="14" y="0"/>
                  </a:lnTo>
                  <a:lnTo>
                    <a:pt x="65" y="3"/>
                  </a:lnTo>
                  <a:lnTo>
                    <a:pt x="90" y="17"/>
                  </a:lnTo>
                  <a:lnTo>
                    <a:pt x="40" y="27"/>
                  </a:lnTo>
                  <a:lnTo>
                    <a:pt x="0" y="20"/>
                  </a:lnTo>
                  <a:lnTo>
                    <a:pt x="0" y="20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7" name="Freeform 72"/>
            <p:cNvSpPr>
              <a:spLocks/>
            </p:cNvSpPr>
            <p:nvPr/>
          </p:nvSpPr>
          <p:spPr bwMode="auto">
            <a:xfrm>
              <a:off x="3063052" y="3117055"/>
              <a:ext cx="169747" cy="173761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40" y="7"/>
                </a:cxn>
                <a:cxn ang="0">
                  <a:pos x="57" y="0"/>
                </a:cxn>
                <a:cxn ang="0">
                  <a:pos x="49" y="31"/>
                </a:cxn>
                <a:cxn ang="0">
                  <a:pos x="60" y="48"/>
                </a:cxn>
                <a:cxn ang="0">
                  <a:pos x="87" y="46"/>
                </a:cxn>
                <a:cxn ang="0">
                  <a:pos x="96" y="68"/>
                </a:cxn>
                <a:cxn ang="0">
                  <a:pos x="99" y="83"/>
                </a:cxn>
                <a:cxn ang="0">
                  <a:pos x="78" y="93"/>
                </a:cxn>
                <a:cxn ang="0">
                  <a:pos x="78" y="74"/>
                </a:cxn>
                <a:cxn ang="0">
                  <a:pos x="47" y="81"/>
                </a:cxn>
                <a:cxn ang="0">
                  <a:pos x="0" y="76"/>
                </a:cxn>
                <a:cxn ang="0">
                  <a:pos x="0" y="76"/>
                </a:cxn>
              </a:cxnLst>
              <a:rect l="0" t="0" r="r" b="b"/>
              <a:pathLst>
                <a:path w="100" h="94">
                  <a:moveTo>
                    <a:pt x="0" y="76"/>
                  </a:moveTo>
                  <a:lnTo>
                    <a:pt x="40" y="7"/>
                  </a:lnTo>
                  <a:lnTo>
                    <a:pt x="57" y="0"/>
                  </a:lnTo>
                  <a:lnTo>
                    <a:pt x="49" y="31"/>
                  </a:lnTo>
                  <a:lnTo>
                    <a:pt x="60" y="48"/>
                  </a:lnTo>
                  <a:lnTo>
                    <a:pt x="87" y="46"/>
                  </a:lnTo>
                  <a:lnTo>
                    <a:pt x="96" y="68"/>
                  </a:lnTo>
                  <a:lnTo>
                    <a:pt x="99" y="83"/>
                  </a:lnTo>
                  <a:lnTo>
                    <a:pt x="78" y="93"/>
                  </a:lnTo>
                  <a:lnTo>
                    <a:pt x="78" y="74"/>
                  </a:lnTo>
                  <a:lnTo>
                    <a:pt x="47" y="81"/>
                  </a:lnTo>
                  <a:lnTo>
                    <a:pt x="0" y="76"/>
                  </a:lnTo>
                  <a:lnTo>
                    <a:pt x="0" y="76"/>
                  </a:lnTo>
                </a:path>
              </a:pathLst>
            </a:custGeom>
            <a:grpFill/>
            <a:ln w="1841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ko-KR" altLang="en-US" sz="24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</p:grpSp>
      <p:cxnSp>
        <p:nvCxnSpPr>
          <p:cNvPr id="38" name="직선 연결선 37"/>
          <p:cNvCxnSpPr/>
          <p:nvPr/>
        </p:nvCxnSpPr>
        <p:spPr>
          <a:xfrm>
            <a:off x="1143004" y="476250"/>
            <a:ext cx="455228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259042"/>
              </p:ext>
            </p:extLst>
          </p:nvPr>
        </p:nvGraphicFramePr>
        <p:xfrm>
          <a:off x="336541" y="5435531"/>
          <a:ext cx="3740400" cy="43815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111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90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88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Hanwha Total</a:t>
                      </a:r>
                      <a:r>
                        <a:rPr lang="en-US" sz="1200" u="none" strike="noStrike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Petrochemical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437" marR="7437" marT="6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Kyu Min Shim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261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Sunny Kim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784819"/>
              </p:ext>
            </p:extLst>
          </p:nvPr>
        </p:nvGraphicFramePr>
        <p:xfrm>
          <a:off x="336652" y="1823823"/>
          <a:ext cx="3740289" cy="101282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113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7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256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Hanwha </a:t>
                      </a:r>
                      <a:r>
                        <a:rPr lang="en-US" sz="12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Corporation/Global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437" marR="7437" marT="6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Yeo Gyeong Lee</a:t>
                      </a:r>
                      <a:endParaRPr lang="en-US" sz="1200" b="0" u="none" strike="noStrike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437" marR="7437" marT="6859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56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23" rtl="0" eaLnBrk="1" fontAlgn="ctr" latinLnBrk="1" hangingPunct="1"/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Sam Berlin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56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23" rtl="0" eaLnBrk="1" fontAlgn="ctr" latinLnBrk="1" hangingPunct="1"/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Joseph Park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256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23" rtl="0" eaLnBrk="1" fontAlgn="ctr" latinLnBrk="1" hangingPunct="1"/>
                      <a:r>
                        <a:rPr 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Jake Han</a:t>
                      </a:r>
                      <a:endParaRPr 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7620" marR="7620" marT="7620" marB="0" anchor="ctr"/>
                </a:tc>
              </a:tr>
              <a:tr h="20256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23" rtl="0" eaLnBrk="1" fontAlgn="ctr" latinLnBrk="1" hangingPunct="1"/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David Nam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843951"/>
              </p:ext>
            </p:extLst>
          </p:nvPr>
        </p:nvGraphicFramePr>
        <p:xfrm>
          <a:off x="335360" y="4681168"/>
          <a:ext cx="3741581" cy="60801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114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7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2671">
                <a:tc rowSpan="3"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sz="1200" u="none" strike="noStrike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 Unicode MS" panose="020B0604020202020204" pitchFamily="50" charset="-127"/>
                        </a:rPr>
                        <a:t>Hanwha</a:t>
                      </a:r>
                      <a:r>
                        <a:rPr lang="en-US" sz="1200" u="none" strike="noStrike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u="none" strike="noStrike" kern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Aerospace</a:t>
                      </a:r>
                      <a:endParaRPr 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7437" marR="7437" marT="6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Beop Min Oh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6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Shaun Carroll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6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Pham Thu Phuong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23013"/>
              </p:ext>
            </p:extLst>
          </p:nvPr>
        </p:nvGraphicFramePr>
        <p:xfrm>
          <a:off x="336126" y="2982999"/>
          <a:ext cx="3740815" cy="40534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1135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7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26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5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Hanwha Corporation/Machinery</a:t>
                      </a:r>
                      <a:endParaRPr lang="en-US" sz="115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437" marR="7437" marT="68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200" u="none" strike="noStrike" kern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Min Joo Jung</a:t>
                      </a:r>
                      <a:endParaRPr lang="ko-KR" alt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6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sz="1200" u="none" strike="noStrike" kern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Renee Mougin</a:t>
                      </a:r>
                      <a:endParaRPr lang="en-US" sz="1200" u="none" strike="noStrike" kern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117344"/>
              </p:ext>
            </p:extLst>
          </p:nvPr>
        </p:nvGraphicFramePr>
        <p:xfrm>
          <a:off x="340676" y="3534692"/>
          <a:ext cx="3740400" cy="100012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1113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90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259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Hanwha Techwin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437" marR="7437" marT="68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Hyo Jin Pak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5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Jessica Cho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97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Murielle Runnalls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25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Joon-who Park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259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Catherine Tran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929537"/>
              </p:ext>
            </p:extLst>
          </p:nvPr>
        </p:nvGraphicFramePr>
        <p:xfrm>
          <a:off x="8127381" y="1931765"/>
          <a:ext cx="3740400" cy="81121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0973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30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280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Hanwha Chemical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437" marR="7437" marT="68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Hyewon Park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8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Lian Xuemei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8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Wang Yi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28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Kunkrit Witthayakornkomol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9216" name="표 92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468887"/>
              </p:ext>
            </p:extLst>
          </p:nvPr>
        </p:nvGraphicFramePr>
        <p:xfrm>
          <a:off x="4243099" y="1645891"/>
          <a:ext cx="3740400" cy="177165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7887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516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6850">
                <a:tc rowSpan="9"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sz="1100" u="none" strike="noStrike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Hanwha Advanced Materials</a:t>
                      </a:r>
                      <a:endParaRPr lang="en-US" sz="1100" b="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7219" marR="7219" marT="66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Geun Han Park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Minhee(Ashlee) Park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Antonia Holeňová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Laura Jasmin Antonia Ilg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Edward Lee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Haejin Sohn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Piao Xing Guo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Karla Martinez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XUAN YONG QUAN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9217" name="표 92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752288"/>
              </p:ext>
            </p:extLst>
          </p:nvPr>
        </p:nvGraphicFramePr>
        <p:xfrm>
          <a:off x="4233429" y="3587080"/>
          <a:ext cx="3740400" cy="236220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7887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516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6850">
                <a:tc rowSpan="12"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sz="1200" u="none" strike="noStrike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Hanwha Q CELLS</a:t>
                      </a:r>
                      <a:endParaRPr 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7219" marR="7219" marT="66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Yun Ju Lee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Hye Rim Jo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Jochen Endle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Ian Clover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Tobias Bressler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Kelsea Jones</a:t>
                      </a:r>
                    </a:p>
                  </a:txBody>
                  <a:tcPr marL="0" marR="0" marT="0" marB="0" anchor="ctr"/>
                </a:tc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Adam Bestrom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Katayama Junichi</a:t>
                      </a:r>
                    </a:p>
                  </a:txBody>
                  <a:tcPr marL="0" marR="0" marT="0" marB="0" anchor="ctr"/>
                </a:tc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Jaebin Lee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Loh Wei Jyh (Albert)</a:t>
                      </a:r>
                    </a:p>
                  </a:txBody>
                  <a:tcPr marL="0" marR="0" marT="0" marB="0" anchor="ctr"/>
                </a:tc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Hanbit Kim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Lili Niu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9219" name="표 92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838541"/>
              </p:ext>
            </p:extLst>
          </p:nvPr>
        </p:nvGraphicFramePr>
        <p:xfrm>
          <a:off x="8127381" y="5483572"/>
          <a:ext cx="3740400" cy="39370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091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8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6850">
                <a:tc rowSpan="2"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sz="1200" u="none" strike="noStrike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Hanwha Engineering</a:t>
                      </a:r>
                      <a:br>
                        <a:rPr lang="en-US" sz="1200" u="none" strike="noStrike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1200" u="none" strike="noStrike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&amp; Construction</a:t>
                      </a:r>
                      <a:endParaRPr 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7219" marR="7219" marT="666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sz="1200" u="none" strike="noStrike" kern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 </a:t>
                      </a:r>
                      <a:r>
                        <a:rPr lang="en-US" sz="1200" u="none" strike="noStrike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Yup </a:t>
                      </a:r>
                      <a:r>
                        <a:rPr lang="en-US" sz="1200" u="none" strike="noStrike" kern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Lee</a:t>
                      </a:r>
                      <a:endParaRPr 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Sun Che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220" name="표 92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689916"/>
              </p:ext>
            </p:extLst>
          </p:nvPr>
        </p:nvGraphicFramePr>
        <p:xfrm>
          <a:off x="8127381" y="3704760"/>
          <a:ext cx="3740400" cy="98425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091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8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6850">
                <a:tc rowSpan="5"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sz="1200" u="none" strike="noStrike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Hanwha Life</a:t>
                      </a:r>
                      <a:endParaRPr 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7219" marR="7219" marT="66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 Yeon Lim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Zhou Wenjuan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 Thi Thanh Hoa</a:t>
                      </a:r>
                    </a:p>
                  </a:txBody>
                  <a:tcPr marL="7620" marR="7620" marT="7620" marB="0" anchor="ctr"/>
                </a:tc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Nguyen Thi Nhu Ngoc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Lolyta Inzan Darmawan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0" name="직사각형 69"/>
          <p:cNvSpPr/>
          <p:nvPr/>
        </p:nvSpPr>
        <p:spPr>
          <a:xfrm>
            <a:off x="551384" y="718154"/>
            <a:ext cx="964907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3200" b="1" spc="-50" dirty="0" smtClean="0">
                <a:solidFill>
                  <a:srgbClr val="F37321"/>
                </a:solidFill>
                <a:latin typeface="한화 R" panose="02020503020101020101" pitchFamily="18" charset="-127"/>
                <a:ea typeface="한화 R" panose="02020503020101020101" pitchFamily="18" charset="-127"/>
              </a:rPr>
              <a:t>2021 Hanwha</a:t>
            </a:r>
            <a:r>
              <a:rPr lang="en-US" altLang="ko-KR" sz="3200" b="1" spc="-50" dirty="0" smtClean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 </a:t>
            </a:r>
            <a:r>
              <a:rPr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Global Reporters</a:t>
            </a:r>
          </a:p>
        </p:txBody>
      </p:sp>
      <p:graphicFrame>
        <p:nvGraphicFramePr>
          <p:cNvPr id="73" name="표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747296"/>
              </p:ext>
            </p:extLst>
          </p:nvPr>
        </p:nvGraphicFramePr>
        <p:xfrm>
          <a:off x="8127381" y="2919862"/>
          <a:ext cx="3741581" cy="60801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114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7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2671">
                <a:tc rowSpan="3"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sz="1200" u="none" strike="noStrike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Hanwha </a:t>
                      </a:r>
                      <a:r>
                        <a:rPr lang="en-US" sz="1200" u="none" strike="noStrike" kern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Energy</a:t>
                      </a:r>
                      <a:endParaRPr 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7437" marR="7437" marT="6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Min Hee Lee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6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Christine Orlando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6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Julia Koo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4" name="표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435352"/>
              </p:ext>
            </p:extLst>
          </p:nvPr>
        </p:nvGraphicFramePr>
        <p:xfrm>
          <a:off x="8127381" y="4868536"/>
          <a:ext cx="3740400" cy="43815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091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8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88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5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Hanwha Investment &amp; Securities</a:t>
                      </a:r>
                      <a:endParaRPr lang="en-US" sz="1150" u="none" strike="noStrike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437" marR="7437" marT="6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Hye Sung Chang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261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Nguyen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Huyen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Trang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8" name="직사각형 67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kumimoji="0"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400" dirty="0" smtClean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GLOBAL REPORTERS</a:t>
            </a:r>
            <a:endParaRPr kumimoji="0" lang="en-US" altLang="ko-KR" sz="1400" dirty="0">
              <a:ln w="3175">
                <a:solidFill>
                  <a:prstClr val="white">
                    <a:lumMod val="75000"/>
                    <a:alpha val="20000"/>
                  </a:prstClr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6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★DATA★\0_PROJECT\한화글로벌커뮤니케이션워크샵\00실행\발표자료 및 영상\PPT탬플릿\발표자료\2차\KakaoTalk_20191018_130611178_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"/>
          <a:stretch/>
        </p:blipFill>
        <p:spPr bwMode="auto">
          <a:xfrm>
            <a:off x="0" y="0"/>
            <a:ext cx="12000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제목 1"/>
          <p:cNvSpPr txBox="1">
            <a:spLocks/>
          </p:cNvSpPr>
          <p:nvPr/>
        </p:nvSpPr>
        <p:spPr bwMode="auto">
          <a:xfrm>
            <a:off x="2017578" y="874149"/>
            <a:ext cx="8310562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4400" b="1" dirty="0" smtClean="0">
                <a:solidFill>
                  <a:srgbClr val="F37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Welcome!</a:t>
            </a:r>
            <a:endParaRPr kumimoji="0" lang="en-US" altLang="ko-KR" sz="4000" b="1" dirty="0">
              <a:solidFill>
                <a:srgbClr val="F37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8688288" y="5301208"/>
            <a:ext cx="324036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2" descr="C:\Users\Owner\Desktop\AV materials\CI, 폰트 최신\Hanwha_CMYK_43_E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20" y="6168940"/>
            <a:ext cx="1735728" cy="50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2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/>
        </p:nvCxnSpPr>
        <p:spPr>
          <a:xfrm>
            <a:off x="699311" y="2601490"/>
            <a:ext cx="0" cy="377983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263352" y="713496"/>
            <a:ext cx="8174170" cy="56169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3200" b="1" spc="-50" dirty="0">
                <a:solidFill>
                  <a:srgbClr val="F37321"/>
                </a:solidFill>
                <a:latin typeface="한화 R" panose="02020503020101020101" pitchFamily="18" charset="-127"/>
                <a:ea typeface="한화 R" panose="02020503020101020101" pitchFamily="18" charset="-127"/>
              </a:rPr>
              <a:t>Hanwha</a:t>
            </a:r>
            <a:r>
              <a:rPr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 Newsletter</a:t>
            </a:r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366" y="0"/>
            <a:ext cx="26646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직사각형 27"/>
          <p:cNvSpPr/>
          <p:nvPr/>
        </p:nvSpPr>
        <p:spPr>
          <a:xfrm>
            <a:off x="520457" y="2542756"/>
            <a:ext cx="2087827" cy="43858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buFont typeface="Wingdings" pitchFamily="2" charset="2"/>
              <a:buChar char="l"/>
              <a:defRPr/>
            </a:pPr>
            <a:r>
              <a:rPr lang="en-US" altLang="ko-KR" sz="2400" b="1" spc="-50" dirty="0">
                <a:solidFill>
                  <a:prstClr val="black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  1971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520453" y="3288880"/>
            <a:ext cx="1403350" cy="43858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buFont typeface="Wingdings" pitchFamily="2" charset="2"/>
              <a:buChar char="l"/>
              <a:defRPr/>
            </a:pPr>
            <a:r>
              <a:rPr lang="en-US" altLang="ko-KR" sz="2400" b="1" spc="-50" dirty="0">
                <a:solidFill>
                  <a:prstClr val="black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  1992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520457" y="3947694"/>
            <a:ext cx="2000117" cy="43858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buFont typeface="Wingdings" pitchFamily="2" charset="2"/>
              <a:buChar char="l"/>
              <a:defRPr/>
            </a:pPr>
            <a:r>
              <a:rPr lang="en-US" altLang="ko-KR" sz="2400" b="1" spc="-50" dirty="0">
                <a:solidFill>
                  <a:prstClr val="black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  1999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520454" y="5373910"/>
            <a:ext cx="1829858" cy="43858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buFont typeface="Wingdings" pitchFamily="2" charset="2"/>
              <a:buChar char="l"/>
              <a:defRPr/>
            </a:pPr>
            <a:r>
              <a:rPr lang="en-US" altLang="ko-KR" sz="2400" b="1" spc="-50" dirty="0">
                <a:solidFill>
                  <a:prstClr val="black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  2016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520457" y="4698581"/>
            <a:ext cx="1752467" cy="43858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buFont typeface="Wingdings" pitchFamily="2" charset="2"/>
              <a:buChar char="l"/>
              <a:defRPr/>
            </a:pPr>
            <a:r>
              <a:rPr lang="en-US" altLang="ko-KR" sz="24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  2015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1887690" y="2626895"/>
            <a:ext cx="6512542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Launched the Group magazine &lt;The Dynamite Press</a:t>
            </a:r>
            <a:r>
              <a:rPr lang="en-US" altLang="ko-KR" sz="1400" i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&gt;</a:t>
            </a:r>
            <a:endParaRPr lang="en-US" altLang="ko-KR" sz="14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853090" y="3360310"/>
            <a:ext cx="7289142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Hanwha Broadcasting Center opened </a:t>
            </a:r>
            <a:r>
              <a:rPr lang="en-US" altLang="ko-KR" sz="1400" dirty="0" smtClean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Changed 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the Group magazine title to &lt;Hanwha&gt;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endParaRPr lang="en-US" altLang="ko-KR" sz="14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853090" y="4007388"/>
            <a:ext cx="7132460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Changed the Group magazine title </a:t>
            </a:r>
            <a:r>
              <a:rPr lang="en-US" altLang="ko-KR" sz="1400" dirty="0" smtClean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to &lt;</a:t>
            </a:r>
            <a:r>
              <a:rPr lang="en-US" altLang="ko-KR" sz="1400" dirty="0">
                <a:latin typeface="한화 L" panose="02020503020101020101" pitchFamily="18" charset="-127"/>
                <a:ea typeface="한화 L" panose="02020503020101020101" pitchFamily="18" charset="-127"/>
                <a:cs typeface="Arial" panose="020B0604020202020204" pitchFamily="34" charset="0"/>
              </a:rPr>
              <a:t>Hanwha 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&amp; </a:t>
            </a:r>
            <a:r>
              <a:rPr lang="en-US" altLang="ko-KR" sz="1400" dirty="0">
                <a:latin typeface="한화 L" panose="02020503020101020101" pitchFamily="18" charset="-127"/>
                <a:ea typeface="한화 L" panose="02020503020101020101" pitchFamily="18" charset="-127"/>
                <a:cs typeface="Arial" panose="020B0604020202020204" pitchFamily="34" charset="0"/>
              </a:rPr>
              <a:t>Hanwha 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People&gt;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1887690" y="5450855"/>
            <a:ext cx="7273247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Launched Internal Digital Communication </a:t>
            </a:r>
            <a:r>
              <a:rPr lang="en-US" altLang="ko-KR" sz="1400" dirty="0" smtClean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Platform &lt;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Channel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H&gt;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1887690" y="4735008"/>
            <a:ext cx="5492971" cy="346249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>
              <a:defRPr/>
            </a:pPr>
            <a:r>
              <a:rPr lang="en-US" altLang="ko-KR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Launched </a:t>
            </a:r>
            <a:r>
              <a:rPr lang="en-US" altLang="ko-KR" b="1" spc="-50" dirty="0">
                <a:solidFill>
                  <a:srgbClr val="F37321"/>
                </a:solidFill>
                <a:latin typeface="한화 L" panose="02020503020101020101" pitchFamily="18" charset="-127"/>
                <a:ea typeface="한화 L" panose="02020503020101020101" pitchFamily="18" charset="-127"/>
              </a:rPr>
              <a:t>Hanwha</a:t>
            </a:r>
            <a:r>
              <a:rPr lang="en-US" altLang="ko-KR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 Newsletter</a:t>
            </a:r>
          </a:p>
        </p:txBody>
      </p:sp>
      <p:cxnSp>
        <p:nvCxnSpPr>
          <p:cNvPr id="38" name="직선 연결선 37"/>
          <p:cNvCxnSpPr/>
          <p:nvPr/>
        </p:nvCxnSpPr>
        <p:spPr>
          <a:xfrm>
            <a:off x="1143004" y="476250"/>
            <a:ext cx="455228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NEWSLETTER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961" y="1521000"/>
            <a:ext cx="878497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altLang="ko-KR" sz="1400" dirty="0">
              <a:ln w="3175">
                <a:solidFill>
                  <a:prstClr val="white">
                    <a:lumMod val="75000"/>
                    <a:alpha val="10000"/>
                  </a:prstClr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10000"/>
                    </a:prstClr>
                  </a:solidFill>
                </a:ln>
                <a:solidFill>
                  <a:prstClr val="black"/>
                </a:solidFill>
                <a:latin typeface="한화 L" panose="02020503020101020101" pitchFamily="18" charset="-127"/>
                <a:ea typeface="한화 L" panose="02020503020101020101" pitchFamily="18" charset="-127"/>
                <a:cs typeface="Arial" panose="020B0604020202020204" pitchFamily="34" charset="0"/>
              </a:rPr>
              <a:t>Hanwha Group 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10000"/>
                    </a:prstClr>
                  </a:solidFill>
                </a:ln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Launched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10000"/>
                    </a:prstClr>
                  </a:solidFill>
                </a:ln>
                <a:solidFill>
                  <a:prstClr val="black"/>
                </a:solidFill>
                <a:latin typeface="한화 L" panose="02020503020101020101" pitchFamily="18" charset="-127"/>
                <a:ea typeface="한화 L" panose="02020503020101020101" pitchFamily="18" charset="-127"/>
                <a:cs typeface="Arial" panose="020B0604020202020204" pitchFamily="34" charset="0"/>
              </a:rPr>
              <a:t> Hanwha 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10000"/>
                    </a:prstClr>
                  </a:solidFill>
                </a:ln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Newsletter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10000"/>
                    </a:prstClr>
                  </a:solidFill>
                </a:ln>
                <a:solidFill>
                  <a:prstClr val="black"/>
                </a:solidFill>
                <a:latin typeface="한화 L" panose="02020503020101020101" pitchFamily="18" charset="-127"/>
                <a:ea typeface="한화 L" panose="0202050302010102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10000"/>
                    </a:prstClr>
                  </a:solidFill>
                </a:ln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 the year of </a:t>
            </a:r>
            <a:r>
              <a:rPr lang="en-US" altLang="ko-KR" dirty="0">
                <a:ln w="3175">
                  <a:solidFill>
                    <a:prstClr val="white">
                      <a:lumMod val="75000"/>
                      <a:alpha val="10000"/>
                    </a:prstClr>
                  </a:solidFill>
                </a:ln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2015, September.</a:t>
            </a:r>
          </a:p>
          <a:p>
            <a:pPr>
              <a:defRPr/>
            </a:pPr>
            <a:endParaRPr lang="en-US" altLang="ko-KR" sz="1400" dirty="0">
              <a:ln w="3175">
                <a:solidFill>
                  <a:prstClr val="white">
                    <a:lumMod val="75000"/>
                    <a:alpha val="10000"/>
                  </a:prstClr>
                </a:solidFill>
              </a:ln>
              <a:solidFill>
                <a:prstClr val="black"/>
              </a:solidFill>
              <a:latin typeface="한화 L" panose="02020503020101020101" pitchFamily="18" charset="-127"/>
              <a:ea typeface="한화 L" panose="0202050302010102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7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:\Users\saejin.jang\AppData\Local\Microsoft\Windows\Temporary Internet Files\Content.IE5\NVU07ZWK\map-313570_640[1]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449513"/>
            <a:ext cx="11089232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직사각형 47"/>
          <p:cNvSpPr/>
          <p:nvPr/>
        </p:nvSpPr>
        <p:spPr>
          <a:xfrm>
            <a:off x="551384" y="2449513"/>
            <a:ext cx="11089232" cy="4119562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cxnSp>
        <p:nvCxnSpPr>
          <p:cNvPr id="38" name="직선 연결선 37"/>
          <p:cNvCxnSpPr/>
          <p:nvPr/>
        </p:nvCxnSpPr>
        <p:spPr>
          <a:xfrm>
            <a:off x="1143000" y="476250"/>
            <a:ext cx="45529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551384" y="1412879"/>
            <a:ext cx="9681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altLang="ko-KR" sz="1600" b="1" dirty="0">
                <a:ln w="3175">
                  <a:noFill/>
                </a:ln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kumimoji="0" lang="en-US" altLang="ko-KR" sz="16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Newsroom and Newsletter are </a:t>
            </a:r>
            <a:r>
              <a:rPr kumimoji="0" lang="en-US" altLang="ko-KR" sz="1600" b="1" dirty="0">
                <a:ln w="3175">
                  <a:noFill/>
                </a:ln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 Group </a:t>
            </a:r>
            <a:r>
              <a:rPr kumimoji="0" lang="en-US" altLang="ko-KR" sz="16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channels for </a:t>
            </a:r>
            <a:r>
              <a:rPr kumimoji="0" lang="en-US" altLang="ko-KR" sz="1600" b="1" dirty="0">
                <a:ln w="3175">
                  <a:noFill/>
                </a:ln>
                <a:solidFill>
                  <a:srgbClr val="F3732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external and </a:t>
            </a:r>
            <a:r>
              <a:rPr kumimoji="0" lang="en-US" altLang="ko-KR" sz="1600" b="1" dirty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branding and communication</a:t>
            </a:r>
            <a:r>
              <a:rPr kumimoji="0" lang="en-US" altLang="ko-KR" sz="16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focused on news and updates from all </a:t>
            </a:r>
            <a:r>
              <a:rPr kumimoji="0" lang="en-US" altLang="ko-KR" sz="1600" b="1" dirty="0">
                <a:ln w="3175">
                  <a:noFill/>
                </a:ln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kumimoji="0" lang="en-US" altLang="ko-KR" sz="16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companies and affiliates around the world</a:t>
            </a:r>
          </a:p>
        </p:txBody>
      </p:sp>
      <p:sp>
        <p:nvSpPr>
          <p:cNvPr id="132" name="직사각형 4"/>
          <p:cNvSpPr>
            <a:spLocks noChangeArrowheads="1"/>
          </p:cNvSpPr>
          <p:nvPr/>
        </p:nvSpPr>
        <p:spPr bwMode="auto">
          <a:xfrm>
            <a:off x="6240016" y="3425354"/>
            <a:ext cx="4824535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1463" indent="-271463"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30000"/>
              </a:spcBef>
              <a:spcAft>
                <a:spcPct val="20000"/>
              </a:spcAft>
              <a:buFont typeface="Wingdings" pitchFamily="2" charset="2"/>
              <a:buChar char="q"/>
            </a:pPr>
            <a:r>
              <a:rPr kumimoji="0" lang="en-US" altLang="ko-KR" sz="1400" b="1" dirty="0">
                <a:latin typeface="Arial" pitchFamily="34" charset="0"/>
                <a:ea typeface="나눔고딕" pitchFamily="50" charset="-127"/>
                <a:cs typeface="Arial" pitchFamily="34" charset="0"/>
              </a:rPr>
              <a:t>Keeps employees informed on the group’s global businesses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kumimoji="0" lang="en-US" altLang="ko-KR" sz="1400" dirty="0">
              <a:latin typeface="Arial" pitchFamily="34" charset="0"/>
              <a:ea typeface="나눔고딕" pitchFamily="50" charset="-127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30000"/>
              </a:spcBef>
              <a:spcAft>
                <a:spcPct val="20000"/>
              </a:spcAft>
              <a:buFont typeface="Wingdings" pitchFamily="2" charset="2"/>
              <a:buChar char="q"/>
            </a:pPr>
            <a:r>
              <a:rPr kumimoji="0" lang="en-US" altLang="ko-KR" sz="1400" b="1" dirty="0">
                <a:latin typeface="Arial" pitchFamily="34" charset="0"/>
                <a:ea typeface="나눔고딕" pitchFamily="50" charset="-127"/>
                <a:cs typeface="Arial" pitchFamily="34" charset="0"/>
              </a:rPr>
              <a:t>Communicates </a:t>
            </a:r>
            <a:r>
              <a:rPr kumimoji="0" lang="en-US" altLang="ko-KR" sz="1400" b="1" dirty="0" smtClean="0">
                <a:latin typeface="Arial" pitchFamily="34" charset="0"/>
                <a:ea typeface="나눔고딕" pitchFamily="50" charset="-127"/>
                <a:cs typeface="Arial" pitchFamily="34" charset="0"/>
              </a:rPr>
              <a:t>group’s </a:t>
            </a:r>
            <a:r>
              <a:rPr kumimoji="0" lang="en-US" altLang="ko-KR" sz="1400" b="1" dirty="0">
                <a:latin typeface="Arial" pitchFamily="34" charset="0"/>
                <a:ea typeface="나눔고딕" pitchFamily="50" charset="-127"/>
                <a:cs typeface="Arial" pitchFamily="34" charset="0"/>
              </a:rPr>
              <a:t>vision and values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kumimoji="0" lang="en-US" altLang="ko-KR" sz="1400" dirty="0">
              <a:latin typeface="Arial" pitchFamily="34" charset="0"/>
              <a:ea typeface="나눔고딕" pitchFamily="50" charset="-127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30000"/>
              </a:spcBef>
              <a:spcAft>
                <a:spcPct val="20000"/>
              </a:spcAft>
              <a:buFont typeface="Wingdings" pitchFamily="2" charset="2"/>
              <a:buChar char="q"/>
            </a:pPr>
            <a:r>
              <a:rPr kumimoji="0" lang="en-US" altLang="ko-KR" sz="1400" b="1" dirty="0">
                <a:latin typeface="Arial" pitchFamily="34" charset="0"/>
                <a:ea typeface="나눔고딕" pitchFamily="50" charset="-127"/>
                <a:cs typeface="Arial" pitchFamily="34" charset="0"/>
              </a:rPr>
              <a:t>Lets employees feel connected with their peers globally</a:t>
            </a:r>
            <a:endParaRPr kumimoji="0" lang="ko-KR" altLang="en-US" sz="1400" b="1">
              <a:latin typeface="Arial" pitchFamily="34" charset="0"/>
              <a:ea typeface="나눔고딕" pitchFamily="50" charset="-127"/>
              <a:cs typeface="Arial" pitchFamily="34" charset="0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754915" y="2718150"/>
            <a:ext cx="2842741" cy="3528391"/>
            <a:chOff x="578033" y="2772344"/>
            <a:chExt cx="2842741" cy="3528391"/>
          </a:xfrm>
        </p:grpSpPr>
        <p:pic>
          <p:nvPicPr>
            <p:cNvPr id="134" name="그림 1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33" y="2772344"/>
              <a:ext cx="1399013" cy="1153274"/>
            </a:xfrm>
            <a:prstGeom prst="rect">
              <a:avLst/>
            </a:prstGeom>
          </p:spPr>
        </p:pic>
        <p:pic>
          <p:nvPicPr>
            <p:cNvPr id="135" name="그림 1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046" y="2772344"/>
              <a:ext cx="1414728" cy="1157301"/>
            </a:xfrm>
            <a:prstGeom prst="rect">
              <a:avLst/>
            </a:prstGeom>
          </p:spPr>
        </p:pic>
        <p:pic>
          <p:nvPicPr>
            <p:cNvPr id="136" name="그림 1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790" y="3950161"/>
              <a:ext cx="1397256" cy="1157789"/>
            </a:xfrm>
            <a:prstGeom prst="rect">
              <a:avLst/>
            </a:prstGeom>
          </p:spPr>
        </p:pic>
        <p:pic>
          <p:nvPicPr>
            <p:cNvPr id="137" name="그림 1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6046" y="3950163"/>
              <a:ext cx="1414728" cy="1157788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8034" y="5128469"/>
              <a:ext cx="1399013" cy="1169110"/>
            </a:xfrm>
            <a:prstGeom prst="rect">
              <a:avLst/>
            </a:prstGeom>
          </p:spPr>
        </p:pic>
        <p:pic>
          <p:nvPicPr>
            <p:cNvPr id="139" name="그림 1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06046" y="5128469"/>
              <a:ext cx="1414728" cy="1172266"/>
            </a:xfrm>
            <a:prstGeom prst="rect">
              <a:avLst/>
            </a:prstGeom>
          </p:spPr>
        </p:pic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7060" y="2852940"/>
            <a:ext cx="1503288" cy="349932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5376" y="3203946"/>
            <a:ext cx="1567854" cy="120285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9825" y="4424805"/>
            <a:ext cx="1533405" cy="1778297"/>
          </a:xfrm>
          <a:prstGeom prst="rect">
            <a:avLst/>
          </a:prstGeom>
        </p:spPr>
      </p:pic>
      <p:sp>
        <p:nvSpPr>
          <p:cNvPr id="142" name="직사각형 141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NEWSLETTER</a:t>
            </a:r>
          </a:p>
        </p:txBody>
      </p:sp>
      <p:sp>
        <p:nvSpPr>
          <p:cNvPr id="143" name="직사각형 142"/>
          <p:cNvSpPr/>
          <p:nvPr/>
        </p:nvSpPr>
        <p:spPr>
          <a:xfrm>
            <a:off x="551384" y="718154"/>
            <a:ext cx="8174170" cy="56169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Goals &amp; Objectives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직선 연결선 37"/>
          <p:cNvCxnSpPr/>
          <p:nvPr/>
        </p:nvCxnSpPr>
        <p:spPr>
          <a:xfrm>
            <a:off x="1143000" y="476250"/>
            <a:ext cx="45529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직사각형 101"/>
          <p:cNvSpPr/>
          <p:nvPr/>
        </p:nvSpPr>
        <p:spPr>
          <a:xfrm>
            <a:off x="551384" y="1271662"/>
            <a:ext cx="9069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7" indent="-285757" eaLnBrk="1" fontAlgn="auto" latin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ko-KR" sz="16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Launched as group’s global employees’ internal communication channel (Sep. 2015)</a:t>
            </a:r>
          </a:p>
          <a:p>
            <a:pPr marL="285757" indent="-285757" eaLnBrk="1" fontAlgn="auto" latin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ko-KR" sz="1600" b="1" dirty="0" smtClean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Quarterly and </a:t>
            </a:r>
            <a:r>
              <a:rPr kumimoji="0" lang="en-US" altLang="ko-KR" sz="16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 hoc issues (press release or special issue) </a:t>
            </a:r>
          </a:p>
          <a:p>
            <a:pPr marL="285757" indent="-285757" eaLnBrk="1" fontAlgn="auto" latin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ko-KR" sz="16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Published 158 times so </a:t>
            </a:r>
            <a:r>
              <a:rPr kumimoji="0" lang="en-US" altLang="ko-KR" sz="1600" b="1" dirty="0" smtClean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</a:t>
            </a:r>
            <a:endParaRPr kumimoji="0" lang="en-US" altLang="ko-KR" sz="1600" b="1" dirty="0">
              <a:ln w="3175">
                <a:noFill/>
              </a:ln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7" indent="-285757" eaLnBrk="1" fontAlgn="auto" latin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ko-KR" sz="1600" b="1" dirty="0">
                <a:ln w="3175"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Email/ PC/ mobile/ WeChat versions</a:t>
            </a:r>
          </a:p>
        </p:txBody>
      </p:sp>
      <p:sp>
        <p:nvSpPr>
          <p:cNvPr id="103" name="직사각형 102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NEWSLETTER</a:t>
            </a:r>
          </a:p>
        </p:txBody>
      </p:sp>
      <p:sp>
        <p:nvSpPr>
          <p:cNvPr id="105" name="직사각형 104"/>
          <p:cNvSpPr/>
          <p:nvPr/>
        </p:nvSpPr>
        <p:spPr>
          <a:xfrm>
            <a:off x="551384" y="718154"/>
            <a:ext cx="8174170" cy="56169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Overview</a:t>
            </a:r>
          </a:p>
        </p:txBody>
      </p:sp>
      <p:pic>
        <p:nvPicPr>
          <p:cNvPr id="120" name="Picture 3" descr="C:\Users\saejin.jang\AppData\Local\Microsoft\Windows\Temporary Internet Files\Content.IE5\NVU07ZWK\map-313570_640[1]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420888"/>
            <a:ext cx="11089232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직사각형 124"/>
          <p:cNvSpPr/>
          <p:nvPr/>
        </p:nvSpPr>
        <p:spPr>
          <a:xfrm>
            <a:off x="551384" y="2420888"/>
            <a:ext cx="11089232" cy="4119562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3722483" y="3496661"/>
            <a:ext cx="1995566" cy="1995799"/>
            <a:chOff x="3575720" y="3645024"/>
            <a:chExt cx="1917700" cy="1843088"/>
          </a:xfrm>
        </p:grpSpPr>
        <p:grpSp>
          <p:nvGrpSpPr>
            <p:cNvPr id="153" name="그룹 125"/>
            <p:cNvGrpSpPr>
              <a:grpSpLocks/>
            </p:cNvGrpSpPr>
            <p:nvPr/>
          </p:nvGrpSpPr>
          <p:grpSpPr bwMode="auto">
            <a:xfrm>
              <a:off x="3575720" y="3645024"/>
              <a:ext cx="1917700" cy="1843088"/>
              <a:chOff x="2628374" y="4824155"/>
              <a:chExt cx="1486246" cy="1460500"/>
            </a:xfrm>
          </p:grpSpPr>
          <p:sp>
            <p:nvSpPr>
              <p:cNvPr id="154" name="타원 32"/>
              <p:cNvSpPr/>
              <p:nvPr/>
            </p:nvSpPr>
            <p:spPr>
              <a:xfrm>
                <a:off x="2628374" y="4824155"/>
                <a:ext cx="1486246" cy="1460500"/>
              </a:xfrm>
              <a:prstGeom prst="ellipse">
                <a:avLst/>
              </a:prstGeom>
              <a:solidFill>
                <a:srgbClr val="E9642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algn="ctr" eaLnBrk="1" latinLnBrk="1" hangingPunct="1">
                  <a:defRPr/>
                </a:pPr>
                <a:endParaRPr kumimoji="0" lang="en-US" altLang="ko-KR" sz="1600" b="1" u="sng" dirty="0">
                  <a:solidFill>
                    <a:srgbClr val="FFFFFF"/>
                  </a:solidFill>
                  <a:latin typeface="Arial" panose="020B0604020202020204" pitchFamily="34" charset="0"/>
                  <a:ea typeface="나눔고딕" pitchFamily="50" charset="-127"/>
                  <a:cs typeface="Arial" panose="020B0604020202020204" pitchFamily="34" charset="0"/>
                </a:endParaRPr>
              </a:p>
              <a:p>
                <a:pPr algn="ctr" eaLnBrk="1" latinLnBrk="1" hangingPunct="1">
                  <a:defRPr/>
                </a:pPr>
                <a:endParaRPr kumimoji="0" lang="en-US" altLang="ko-KR" sz="1600" b="1" u="sng" dirty="0">
                  <a:solidFill>
                    <a:srgbClr val="FFFFFF"/>
                  </a:solidFill>
                  <a:latin typeface="Arial" panose="020B0604020202020204" pitchFamily="34" charset="0"/>
                  <a:ea typeface="나눔고딕" pitchFamily="50" charset="-127"/>
                  <a:cs typeface="Arial" panose="020B0604020202020204" pitchFamily="34" charset="0"/>
                </a:endParaRPr>
              </a:p>
              <a:p>
                <a:pPr algn="ctr" eaLnBrk="1" latinLnBrk="1" hangingPunct="1">
                  <a:defRPr/>
                </a:pPr>
                <a:endParaRPr kumimoji="0" lang="en-US" altLang="ko-KR" sz="1600" b="1" u="sng" dirty="0">
                  <a:solidFill>
                    <a:srgbClr val="FFFFFF"/>
                  </a:solidFill>
                  <a:latin typeface="Arial" panose="020B0604020202020204" pitchFamily="34" charset="0"/>
                  <a:ea typeface="나눔고딕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55" name="원형 154"/>
              <p:cNvSpPr/>
              <p:nvPr/>
            </p:nvSpPr>
            <p:spPr bwMode="auto">
              <a:xfrm rot="5400000">
                <a:off x="2803774" y="4703029"/>
                <a:ext cx="1113300" cy="1368134"/>
              </a:xfrm>
              <a:prstGeom prst="pie">
                <a:avLst>
                  <a:gd name="adj1" fmla="val 5382208"/>
                  <a:gd name="adj2" fmla="val 16200003"/>
                </a:avLst>
              </a:prstGeom>
              <a:solidFill>
                <a:srgbClr val="CC3300">
                  <a:alpha val="24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 defTabSz="912813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869520" y="5014108"/>
                <a:ext cx="1101151" cy="204866"/>
              </a:xfrm>
              <a:prstGeom prst="rect">
                <a:avLst/>
              </a:prstGeom>
            </p:spPr>
            <p:txBody>
              <a:bodyPr lIns="0" tIns="0" bIns="0">
                <a:spAutoFit/>
              </a:bodyPr>
              <a:lstStyle/>
              <a:p>
                <a:pPr marL="182563" indent="-182563" algn="ctr" defTabSz="912813">
                  <a:lnSpc>
                    <a:spcPct val="120000"/>
                  </a:lnSpc>
                  <a:spcBef>
                    <a:spcPct val="20000"/>
                  </a:spcBef>
                  <a:defRPr/>
                </a:pPr>
                <a:r>
                  <a:rPr lang="en-US" altLang="ko-KR" sz="1400" b="1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Publication</a:t>
                </a:r>
                <a:endParaRPr lang="ko-KR" altLang="en-US" sz="1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7" name="TextBox 156"/>
            <p:cNvSpPr txBox="1"/>
            <p:nvPr/>
          </p:nvSpPr>
          <p:spPr>
            <a:xfrm>
              <a:off x="3765496" y="4586412"/>
              <a:ext cx="1538149" cy="376513"/>
            </a:xfrm>
            <a:prstGeom prst="rect">
              <a:avLst/>
            </a:prstGeom>
          </p:spPr>
          <p:txBody>
            <a:bodyPr wrap="square" lIns="0" tIns="0" bIns="0">
              <a:spAutoFit/>
            </a:bodyPr>
            <a:lstStyle/>
            <a:p>
              <a:pPr marL="182563" indent="-182563" algn="ctr" defTabSz="912813">
                <a:lnSpc>
                  <a:spcPts val="1300"/>
                </a:lnSpc>
                <a:spcBef>
                  <a:spcPct val="20000"/>
                </a:spcBef>
                <a:defRPr/>
              </a:pPr>
              <a:r>
                <a:rPr lang="en-US" altLang="ko-KR" sz="14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Quarterly and </a:t>
              </a:r>
              <a:endParaRPr lang="en-US" altLang="ko-KR" sz="1400" kern="0" dirty="0">
                <a:solidFill>
                  <a:srgbClr val="FFFFFF"/>
                </a:solidFill>
                <a:latin typeface="+mn-lt"/>
                <a:ea typeface="+mn-ea"/>
              </a:endParaRPr>
            </a:p>
            <a:p>
              <a:pPr marL="182563" indent="-182563" algn="ctr" defTabSz="912813">
                <a:lnSpc>
                  <a:spcPts val="1300"/>
                </a:lnSpc>
                <a:spcBef>
                  <a:spcPct val="20000"/>
                </a:spcBef>
                <a:defRPr/>
              </a:pPr>
              <a:r>
                <a:rPr lang="en-US" altLang="ko-KR" sz="1400" kern="0" dirty="0">
                  <a:solidFill>
                    <a:srgbClr val="FFFFFF"/>
                  </a:solidFill>
                  <a:latin typeface="+mn-lt"/>
                  <a:ea typeface="+mn-ea"/>
                </a:rPr>
                <a:t>ad hoc issues 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401943" y="3496661"/>
            <a:ext cx="1995566" cy="1995799"/>
            <a:chOff x="6348028" y="3533274"/>
            <a:chExt cx="1917700" cy="1843088"/>
          </a:xfrm>
        </p:grpSpPr>
        <p:grpSp>
          <p:nvGrpSpPr>
            <p:cNvPr id="158" name="그룹 130"/>
            <p:cNvGrpSpPr>
              <a:grpSpLocks/>
            </p:cNvGrpSpPr>
            <p:nvPr/>
          </p:nvGrpSpPr>
          <p:grpSpPr bwMode="auto">
            <a:xfrm>
              <a:off x="6348028" y="3533274"/>
              <a:ext cx="1917700" cy="1843088"/>
              <a:chOff x="2628374" y="4824155"/>
              <a:chExt cx="1486246" cy="1460500"/>
            </a:xfrm>
          </p:grpSpPr>
          <p:sp>
            <p:nvSpPr>
              <p:cNvPr id="159" name="타원 32"/>
              <p:cNvSpPr/>
              <p:nvPr/>
            </p:nvSpPr>
            <p:spPr>
              <a:xfrm>
                <a:off x="2628374" y="4824155"/>
                <a:ext cx="1486246" cy="1460500"/>
              </a:xfrm>
              <a:prstGeom prst="ellipse">
                <a:avLst/>
              </a:prstGeom>
              <a:solidFill>
                <a:srgbClr val="E9642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algn="ctr" eaLnBrk="1" latinLnBrk="1" hangingPunct="1">
                  <a:defRPr/>
                </a:pPr>
                <a:endParaRPr kumimoji="0" lang="en-US" altLang="ko-KR" sz="1600" b="1" u="sng" dirty="0">
                  <a:solidFill>
                    <a:srgbClr val="FFFFFF"/>
                  </a:solidFill>
                  <a:latin typeface="Arial" panose="020B0604020202020204" pitchFamily="34" charset="0"/>
                  <a:ea typeface="나눔고딕" pitchFamily="50" charset="-127"/>
                  <a:cs typeface="Arial" panose="020B0604020202020204" pitchFamily="34" charset="0"/>
                </a:endParaRPr>
              </a:p>
              <a:p>
                <a:pPr algn="ctr" eaLnBrk="1" latinLnBrk="1" hangingPunct="1">
                  <a:defRPr/>
                </a:pPr>
                <a:endParaRPr kumimoji="0" lang="en-US" altLang="ko-KR" sz="1600" b="1" u="sng" dirty="0">
                  <a:solidFill>
                    <a:srgbClr val="FFFFFF"/>
                  </a:solidFill>
                  <a:latin typeface="Arial" panose="020B0604020202020204" pitchFamily="34" charset="0"/>
                  <a:ea typeface="나눔고딕" pitchFamily="50" charset="-127"/>
                  <a:cs typeface="Arial" panose="020B0604020202020204" pitchFamily="34" charset="0"/>
                </a:endParaRPr>
              </a:p>
              <a:p>
                <a:pPr algn="ctr" eaLnBrk="1" latinLnBrk="1" hangingPunct="1">
                  <a:defRPr/>
                </a:pPr>
                <a:endParaRPr kumimoji="0" lang="en-US" altLang="ko-KR" sz="1600" b="1" u="sng" dirty="0">
                  <a:solidFill>
                    <a:srgbClr val="FFFFFF"/>
                  </a:solidFill>
                  <a:latin typeface="Arial" panose="020B0604020202020204" pitchFamily="34" charset="0"/>
                  <a:ea typeface="나눔고딕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0" name="원형 159"/>
              <p:cNvSpPr/>
              <p:nvPr/>
            </p:nvSpPr>
            <p:spPr bwMode="auto">
              <a:xfrm rot="5400000">
                <a:off x="2803773" y="4703029"/>
                <a:ext cx="1113300" cy="1368134"/>
              </a:xfrm>
              <a:prstGeom prst="pie">
                <a:avLst>
                  <a:gd name="adj1" fmla="val 5382208"/>
                  <a:gd name="adj2" fmla="val 16200003"/>
                </a:avLst>
              </a:prstGeom>
              <a:solidFill>
                <a:srgbClr val="CC3300">
                  <a:alpha val="24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 defTabSz="912813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2869520" y="5014108"/>
                <a:ext cx="1101150" cy="204866"/>
              </a:xfrm>
              <a:prstGeom prst="rect">
                <a:avLst/>
              </a:prstGeom>
            </p:spPr>
            <p:txBody>
              <a:bodyPr lIns="0" tIns="0" bIns="0">
                <a:spAutoFit/>
              </a:bodyPr>
              <a:lstStyle/>
              <a:p>
                <a:pPr marL="182563" indent="-182563" algn="ctr" defTabSz="912813">
                  <a:lnSpc>
                    <a:spcPct val="120000"/>
                  </a:lnSpc>
                  <a:spcBef>
                    <a:spcPct val="20000"/>
                  </a:spcBef>
                  <a:defRPr/>
                </a:pPr>
                <a:r>
                  <a:rPr lang="en-US" altLang="ko-KR" sz="1400" b="1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  <a:r>
                  <a:rPr lang="en-US" altLang="ko-KR" sz="1400" b="1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hannel</a:t>
                </a:r>
                <a:endParaRPr lang="ko-KR" altLang="en-US" sz="1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2" name="TextBox 161"/>
            <p:cNvSpPr txBox="1"/>
            <p:nvPr/>
          </p:nvSpPr>
          <p:spPr>
            <a:xfrm>
              <a:off x="6506777" y="4454818"/>
              <a:ext cx="1639888" cy="504754"/>
            </a:xfrm>
            <a:prstGeom prst="rect">
              <a:avLst/>
            </a:prstGeom>
          </p:spPr>
          <p:txBody>
            <a:bodyPr wrap="square" lIns="0" tIns="0" bIns="0">
              <a:spAutoFit/>
            </a:bodyPr>
            <a:lstStyle/>
            <a:p>
              <a:pPr marL="182563" indent="-182563" algn="ctr" defTabSz="912813">
                <a:lnSpc>
                  <a:spcPts val="1200"/>
                </a:lnSpc>
                <a:spcBef>
                  <a:spcPct val="20000"/>
                </a:spcBef>
                <a:defRPr/>
              </a:pPr>
              <a:r>
                <a:rPr lang="en-US" altLang="ko-KR" sz="1400" kern="0" dirty="0">
                  <a:solidFill>
                    <a:srgbClr val="FFFFFF"/>
                  </a:solidFill>
                  <a:latin typeface="+mn-lt"/>
                  <a:ea typeface="+mn-ea"/>
                </a:rPr>
                <a:t>Hanwha.com</a:t>
              </a:r>
            </a:p>
            <a:p>
              <a:pPr marL="182563" indent="-182563" algn="ctr" defTabSz="912813">
                <a:lnSpc>
                  <a:spcPts val="1200"/>
                </a:lnSpc>
                <a:spcBef>
                  <a:spcPct val="20000"/>
                </a:spcBef>
                <a:defRPr/>
              </a:pPr>
              <a:r>
                <a:rPr lang="en-US" altLang="ko-KR" sz="1400" kern="0" dirty="0">
                  <a:solidFill>
                    <a:srgbClr val="FFFFFF"/>
                  </a:solidFill>
                  <a:latin typeface="+mn-lt"/>
                  <a:ea typeface="+mn-ea"/>
                </a:rPr>
                <a:t>Email/PC/ mobile/ </a:t>
              </a:r>
              <a:r>
                <a:rPr lang="en-US" altLang="ko-KR" sz="14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WeChat</a:t>
              </a:r>
              <a:endParaRPr lang="en-US" altLang="ko-KR" sz="1400" kern="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9081403" y="3496661"/>
            <a:ext cx="1995566" cy="1995799"/>
            <a:chOff x="9120336" y="3515628"/>
            <a:chExt cx="1917700" cy="1843088"/>
          </a:xfrm>
        </p:grpSpPr>
        <p:grpSp>
          <p:nvGrpSpPr>
            <p:cNvPr id="163" name="그룹 135"/>
            <p:cNvGrpSpPr>
              <a:grpSpLocks/>
            </p:cNvGrpSpPr>
            <p:nvPr/>
          </p:nvGrpSpPr>
          <p:grpSpPr bwMode="auto">
            <a:xfrm>
              <a:off x="9120336" y="3515628"/>
              <a:ext cx="1917700" cy="1843088"/>
              <a:chOff x="2628374" y="4824155"/>
              <a:chExt cx="1486246" cy="1460500"/>
            </a:xfrm>
          </p:grpSpPr>
          <p:sp>
            <p:nvSpPr>
              <p:cNvPr id="164" name="타원 32"/>
              <p:cNvSpPr/>
              <p:nvPr/>
            </p:nvSpPr>
            <p:spPr>
              <a:xfrm>
                <a:off x="2628374" y="4824155"/>
                <a:ext cx="1486246" cy="1460500"/>
              </a:xfrm>
              <a:prstGeom prst="ellipse">
                <a:avLst/>
              </a:prstGeom>
              <a:solidFill>
                <a:srgbClr val="E9642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algn="ctr" eaLnBrk="1" latinLnBrk="1" hangingPunct="1">
                  <a:defRPr/>
                </a:pPr>
                <a:endParaRPr kumimoji="0" lang="en-US" altLang="ko-KR" sz="1600" b="1" u="sng" dirty="0">
                  <a:solidFill>
                    <a:srgbClr val="FFFFFF"/>
                  </a:solidFill>
                  <a:latin typeface="Arial" panose="020B0604020202020204" pitchFamily="34" charset="0"/>
                  <a:ea typeface="나눔고딕" pitchFamily="50" charset="-127"/>
                  <a:cs typeface="Arial" panose="020B0604020202020204" pitchFamily="34" charset="0"/>
                </a:endParaRPr>
              </a:p>
              <a:p>
                <a:pPr algn="ctr" eaLnBrk="1" latinLnBrk="1" hangingPunct="1">
                  <a:defRPr/>
                </a:pPr>
                <a:endParaRPr kumimoji="0" lang="en-US" altLang="ko-KR" sz="1600" b="1" u="sng" dirty="0">
                  <a:solidFill>
                    <a:srgbClr val="FFFFFF"/>
                  </a:solidFill>
                  <a:latin typeface="Arial" panose="020B0604020202020204" pitchFamily="34" charset="0"/>
                  <a:ea typeface="나눔고딕" pitchFamily="50" charset="-127"/>
                  <a:cs typeface="Arial" panose="020B0604020202020204" pitchFamily="34" charset="0"/>
                </a:endParaRPr>
              </a:p>
              <a:p>
                <a:pPr algn="ctr" eaLnBrk="1" latinLnBrk="1" hangingPunct="1">
                  <a:defRPr/>
                </a:pPr>
                <a:endParaRPr kumimoji="0" lang="en-US" altLang="ko-KR" sz="1600" b="1" u="sng" dirty="0">
                  <a:solidFill>
                    <a:srgbClr val="FFFFFF"/>
                  </a:solidFill>
                  <a:latin typeface="Arial" panose="020B0604020202020204" pitchFamily="34" charset="0"/>
                  <a:ea typeface="나눔고딕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5" name="원형 164"/>
              <p:cNvSpPr/>
              <p:nvPr/>
            </p:nvSpPr>
            <p:spPr bwMode="auto">
              <a:xfrm rot="5400000">
                <a:off x="2803773" y="4703029"/>
                <a:ext cx="1113300" cy="1368134"/>
              </a:xfrm>
              <a:prstGeom prst="pie">
                <a:avLst>
                  <a:gd name="adj1" fmla="val 5382208"/>
                  <a:gd name="adj2" fmla="val 16200003"/>
                </a:avLst>
              </a:prstGeom>
              <a:solidFill>
                <a:srgbClr val="CC3300">
                  <a:alpha val="24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 defTabSz="912813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2869520" y="5014108"/>
                <a:ext cx="1101150" cy="204866"/>
              </a:xfrm>
              <a:prstGeom prst="rect">
                <a:avLst/>
              </a:prstGeom>
            </p:spPr>
            <p:txBody>
              <a:bodyPr lIns="0" tIns="0" bIns="0">
                <a:spAutoFit/>
              </a:bodyPr>
              <a:lstStyle/>
              <a:p>
                <a:pPr marL="182563" indent="-182563" algn="ctr" defTabSz="912813">
                  <a:lnSpc>
                    <a:spcPct val="120000"/>
                  </a:lnSpc>
                  <a:spcBef>
                    <a:spcPct val="20000"/>
                  </a:spcBef>
                  <a:defRPr/>
                </a:pPr>
                <a:r>
                  <a:rPr lang="en-US" altLang="ko-KR" sz="1400" b="1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Language</a:t>
                </a:r>
                <a:endParaRPr lang="ko-KR" altLang="en-US" sz="1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7" name="TextBox 166"/>
            <p:cNvSpPr txBox="1"/>
            <p:nvPr/>
          </p:nvSpPr>
          <p:spPr>
            <a:xfrm>
              <a:off x="9227259" y="4433204"/>
              <a:ext cx="1751012" cy="333425"/>
            </a:xfrm>
            <a:prstGeom prst="rect">
              <a:avLst/>
            </a:prstGeom>
          </p:spPr>
          <p:txBody>
            <a:bodyPr lIns="0" tIns="0" bIns="0">
              <a:spAutoFit/>
            </a:bodyPr>
            <a:lstStyle/>
            <a:p>
              <a:pPr marL="182563" indent="-182563" algn="ctr" defTabSz="912813">
                <a:lnSpc>
                  <a:spcPts val="1300"/>
                </a:lnSpc>
                <a:spcBef>
                  <a:spcPct val="20000"/>
                </a:spcBef>
                <a:defRPr/>
              </a:pPr>
              <a:r>
                <a:rPr lang="en-US" altLang="ko-KR" sz="14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Published in English and Chinese</a:t>
              </a:r>
              <a:endParaRPr lang="en-US" altLang="ko-KR" sz="1400" kern="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043023" y="3496661"/>
            <a:ext cx="1995566" cy="1995799"/>
            <a:chOff x="1055440" y="3501008"/>
            <a:chExt cx="1917700" cy="1843088"/>
          </a:xfrm>
        </p:grpSpPr>
        <p:grpSp>
          <p:nvGrpSpPr>
            <p:cNvPr id="168" name="그룹 99"/>
            <p:cNvGrpSpPr>
              <a:grpSpLocks/>
            </p:cNvGrpSpPr>
            <p:nvPr/>
          </p:nvGrpSpPr>
          <p:grpSpPr bwMode="auto">
            <a:xfrm>
              <a:off x="1055440" y="3501008"/>
              <a:ext cx="1917700" cy="1843088"/>
              <a:chOff x="2628374" y="4824155"/>
              <a:chExt cx="1486246" cy="1460500"/>
            </a:xfrm>
          </p:grpSpPr>
          <p:sp>
            <p:nvSpPr>
              <p:cNvPr id="169" name="타원 32"/>
              <p:cNvSpPr/>
              <p:nvPr/>
            </p:nvSpPr>
            <p:spPr>
              <a:xfrm>
                <a:off x="2628374" y="4824155"/>
                <a:ext cx="1486246" cy="1460500"/>
              </a:xfrm>
              <a:prstGeom prst="ellipse">
                <a:avLst/>
              </a:prstGeom>
              <a:solidFill>
                <a:srgbClr val="E9642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algn="ctr" eaLnBrk="1" latinLnBrk="1" hangingPunct="1">
                  <a:defRPr/>
                </a:pPr>
                <a:endParaRPr kumimoji="0" lang="en-US" altLang="ko-KR" sz="1600" b="1" u="sng" dirty="0">
                  <a:solidFill>
                    <a:srgbClr val="FFFFFF"/>
                  </a:solidFill>
                  <a:latin typeface="Arial" panose="020B0604020202020204" pitchFamily="34" charset="0"/>
                  <a:ea typeface="나눔고딕" pitchFamily="50" charset="-127"/>
                  <a:cs typeface="Arial" panose="020B0604020202020204" pitchFamily="34" charset="0"/>
                </a:endParaRPr>
              </a:p>
              <a:p>
                <a:pPr algn="ctr" eaLnBrk="1" latinLnBrk="1" hangingPunct="1">
                  <a:defRPr/>
                </a:pPr>
                <a:endParaRPr kumimoji="0" lang="en-US" altLang="ko-KR" sz="1600" b="1" u="sng" dirty="0">
                  <a:solidFill>
                    <a:srgbClr val="FFFFFF"/>
                  </a:solidFill>
                  <a:latin typeface="Arial" panose="020B0604020202020204" pitchFamily="34" charset="0"/>
                  <a:ea typeface="나눔고딕" pitchFamily="50" charset="-127"/>
                  <a:cs typeface="Arial" panose="020B0604020202020204" pitchFamily="34" charset="0"/>
                </a:endParaRPr>
              </a:p>
              <a:p>
                <a:pPr algn="ctr" eaLnBrk="1" latinLnBrk="1" hangingPunct="1">
                  <a:defRPr/>
                </a:pPr>
                <a:endParaRPr kumimoji="0" lang="en-US" altLang="ko-KR" sz="1600" b="1" u="sng" dirty="0">
                  <a:solidFill>
                    <a:srgbClr val="FFFFFF"/>
                  </a:solidFill>
                  <a:latin typeface="Arial" panose="020B0604020202020204" pitchFamily="34" charset="0"/>
                  <a:ea typeface="나눔고딕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0" name="원형 169"/>
              <p:cNvSpPr/>
              <p:nvPr/>
            </p:nvSpPr>
            <p:spPr bwMode="auto">
              <a:xfrm rot="5400000">
                <a:off x="2803774" y="4703029"/>
                <a:ext cx="1113300" cy="1368134"/>
              </a:xfrm>
              <a:prstGeom prst="pie">
                <a:avLst>
                  <a:gd name="adj1" fmla="val 5382208"/>
                  <a:gd name="adj2" fmla="val 16200003"/>
                </a:avLst>
              </a:prstGeom>
              <a:solidFill>
                <a:srgbClr val="CC3300">
                  <a:alpha val="24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 defTabSz="912813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2869520" y="5014108"/>
                <a:ext cx="1101151" cy="204866"/>
              </a:xfrm>
              <a:prstGeom prst="rect">
                <a:avLst/>
              </a:prstGeom>
            </p:spPr>
            <p:txBody>
              <a:bodyPr lIns="0" tIns="0" bIns="0">
                <a:spAutoFit/>
              </a:bodyPr>
              <a:lstStyle/>
              <a:p>
                <a:pPr marL="182563" indent="-182563" algn="ctr" defTabSz="912813">
                  <a:lnSpc>
                    <a:spcPct val="120000"/>
                  </a:lnSpc>
                  <a:spcBef>
                    <a:spcPct val="20000"/>
                  </a:spcBef>
                  <a:defRPr/>
                </a:pPr>
                <a:r>
                  <a:rPr lang="en-US" altLang="ko-KR" sz="1400" b="1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Target</a:t>
                </a:r>
                <a:endParaRPr lang="ko-KR" altLang="en-US" sz="1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2" name="TextBox 171"/>
            <p:cNvSpPr txBox="1"/>
            <p:nvPr/>
          </p:nvSpPr>
          <p:spPr>
            <a:xfrm>
              <a:off x="1138784" y="4413821"/>
              <a:ext cx="1751013" cy="542925"/>
            </a:xfrm>
            <a:prstGeom prst="rect">
              <a:avLst/>
            </a:prstGeom>
          </p:spPr>
          <p:txBody>
            <a:bodyPr lIns="0" tIns="0" bIns="0">
              <a:spAutoFit/>
            </a:bodyPr>
            <a:lstStyle/>
            <a:p>
              <a:pPr marL="182563" indent="-182563" algn="ctr" defTabSz="912813">
                <a:lnSpc>
                  <a:spcPts val="1300"/>
                </a:lnSpc>
                <a:spcBef>
                  <a:spcPct val="20000"/>
                </a:spcBef>
                <a:defRPr/>
              </a:pPr>
              <a:r>
                <a:rPr lang="en-US" altLang="ko-KR" sz="1400" kern="0" dirty="0">
                  <a:solidFill>
                    <a:srgbClr val="FFFFFF"/>
                  </a:solidFill>
                  <a:latin typeface="+mn-lt"/>
                  <a:ea typeface="+mn-ea"/>
                </a:rPr>
                <a:t>Group</a:t>
              </a:r>
              <a:r>
                <a:rPr lang="ko-KR" altLang="en-US" sz="1400" kern="0" dirty="0">
                  <a:solidFill>
                    <a:srgbClr val="FFFFFF"/>
                  </a:solidFill>
                  <a:latin typeface="+mn-lt"/>
                  <a:ea typeface="+mn-ea"/>
                </a:rPr>
                <a:t> </a:t>
              </a:r>
              <a:r>
                <a:rPr lang="en-US" altLang="ko-KR" sz="1400" kern="0" dirty="0">
                  <a:solidFill>
                    <a:srgbClr val="FFFFFF"/>
                  </a:solidFill>
                  <a:latin typeface="+mn-lt"/>
                  <a:ea typeface="+mn-ea"/>
                </a:rPr>
                <a:t>local employees</a:t>
              </a:r>
              <a:r>
                <a:rPr lang="ko-KR" altLang="en-US" sz="1400" kern="0" dirty="0">
                  <a:solidFill>
                    <a:srgbClr val="FFFFFF"/>
                  </a:solidFill>
                  <a:latin typeface="+mn-lt"/>
                  <a:ea typeface="+mn-ea"/>
                </a:rPr>
                <a:t> </a:t>
              </a:r>
              <a:r>
                <a:rPr lang="en-US" altLang="ko-KR" sz="1400" kern="0" dirty="0">
                  <a:solidFill>
                    <a:srgbClr val="FFFFFF"/>
                  </a:solidFill>
                  <a:latin typeface="+mn-lt"/>
                  <a:ea typeface="+mn-ea"/>
                </a:rPr>
                <a:t>&amp;</a:t>
              </a:r>
            </a:p>
            <a:p>
              <a:pPr marL="182563" indent="-182563" algn="ctr" defTabSz="912813">
                <a:lnSpc>
                  <a:spcPts val="1300"/>
                </a:lnSpc>
                <a:spcBef>
                  <a:spcPct val="20000"/>
                </a:spcBef>
                <a:defRPr/>
              </a:pPr>
              <a:r>
                <a:rPr lang="ko-KR" altLang="en-US" sz="1400" kern="0" dirty="0">
                  <a:solidFill>
                    <a:srgbClr val="FFFFFF"/>
                  </a:solidFill>
                  <a:latin typeface="+mn-lt"/>
                  <a:ea typeface="+mn-ea"/>
                </a:rPr>
                <a:t> </a:t>
              </a:r>
              <a:r>
                <a:rPr lang="en-US" altLang="ko-KR" sz="1400" kern="0" dirty="0">
                  <a:solidFill>
                    <a:srgbClr val="FFFFFF"/>
                  </a:solidFill>
                  <a:latin typeface="+mn-lt"/>
                  <a:ea typeface="+mn-ea"/>
                </a:rPr>
                <a:t>expats</a:t>
              </a:r>
              <a:endParaRPr lang="ko-KR" altLang="en-US" sz="1400" kern="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2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19436" y="2780928"/>
            <a:ext cx="10153128" cy="345638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 bwMode="auto">
          <a:xfrm>
            <a:off x="1019436" y="2473151"/>
            <a:ext cx="10153128" cy="2834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1" dirty="0">
              <a:solidFill>
                <a:prstClr val="white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>
            <a:off x="1143000" y="476250"/>
            <a:ext cx="45529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1775520" y="2473151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spc="-50" dirty="0" smtClean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Published a total of 930</a:t>
            </a:r>
            <a:r>
              <a:rPr kumimoji="0" lang="en-US" altLang="ko-KR" sz="1400" b="1" spc="-50" dirty="0" smtClean="0">
                <a:solidFill>
                  <a:srgbClr val="FF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400" b="1" spc="-50" dirty="0" smtClean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contents 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</a:t>
            </a:r>
            <a:r>
              <a:rPr kumimoji="0" lang="en-US" altLang="ko-KR" sz="1400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September 2015 – December 2020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</a:t>
            </a:r>
            <a:endParaRPr kumimoji="0" lang="en-US" altLang="ko-KR" sz="1400" b="1" spc="-50" dirty="0">
              <a:solidFill>
                <a:prstClr val="black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NEWSLETTER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551384" y="718154"/>
            <a:ext cx="8174170" cy="56169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Global Newsletter Key </a:t>
            </a:r>
            <a:r>
              <a:rPr kumimoji="0" lang="en-US" altLang="ko-KR" sz="3200" b="1" spc="-50" dirty="0" smtClean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Figures</a:t>
            </a:r>
            <a:endParaRPr kumimoji="0" lang="en-US" altLang="ko-KR" sz="3200" b="1" spc="-50" dirty="0">
              <a:solidFill>
                <a:srgbClr val="F37321"/>
              </a:solidFill>
              <a:latin typeface="Cambria" panose="02040503050406030204" pitchFamily="18" charset="0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51384" y="1412879"/>
            <a:ext cx="11161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dirty="0">
                <a:ln w="3175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employees’ understanding of the </a:t>
            </a:r>
            <a:r>
              <a:rPr kumimoji="0" lang="en-US" altLang="ko-KR" sz="1600" b="1" dirty="0" smtClean="0">
                <a:ln w="3175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kumimoji="0" lang="en-US" altLang="ko-KR" sz="1600" b="1" dirty="0">
                <a:ln w="3175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key businesses through various types of contents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551384" y="2132856"/>
            <a:ext cx="11089232" cy="4407594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21" name="차트 20"/>
          <p:cNvGraphicFramePr/>
          <p:nvPr>
            <p:extLst>
              <p:ext uri="{D42A27DB-BD31-4B8C-83A1-F6EECF244321}">
                <p14:modId xmlns:p14="http://schemas.microsoft.com/office/powerpoint/2010/main" val="337584803"/>
              </p:ext>
            </p:extLst>
          </p:nvPr>
        </p:nvGraphicFramePr>
        <p:xfrm>
          <a:off x="1019436" y="2867275"/>
          <a:ext cx="10140256" cy="3225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52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직선 연결선 37"/>
          <p:cNvCxnSpPr/>
          <p:nvPr/>
        </p:nvCxnSpPr>
        <p:spPr>
          <a:xfrm>
            <a:off x="1143000" y="476250"/>
            <a:ext cx="45529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551384" y="1373191"/>
            <a:ext cx="9941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latinLnBrk="1" hangingPunct="1">
              <a:spcAft>
                <a:spcPts val="0"/>
              </a:spcAft>
              <a:defRPr/>
            </a:pPr>
            <a:r>
              <a:rPr kumimoji="0" lang="en-US" altLang="ko-KR" sz="1600" b="1" dirty="0" bmk="">
                <a:ln w="3175">
                  <a:noFill/>
                </a:ln>
                <a:latin typeface="Arial" panose="020B0604020202020204" pitchFamily="34" charset="0"/>
                <a:ea typeface="한화 R" panose="02020503020101020101" pitchFamily="18" charset="-127"/>
                <a:cs typeface="Arial" panose="020B0604020202020204" pitchFamily="34" charset="0"/>
              </a:rPr>
              <a:t>Hanwha Life, Hanwha Q CELLS, and Hanwha Chemical</a:t>
            </a:r>
            <a:r>
              <a:rPr kumimoji="0" lang="en-US" altLang="ko-KR" sz="1600" b="1" dirty="0" bmk="">
                <a:ln w="31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have been most active, while Sino-Korea Life, Hanwha Life Vietnam, and Hanwha Q CELLS GmbH</a:t>
            </a:r>
            <a:r>
              <a:rPr kumimoji="0" lang="en-US" altLang="ko-KR" sz="1600" b="1" dirty="0" bmk="">
                <a:ln w="3175">
                  <a:noFill/>
                </a:ln>
                <a:latin typeface="Arial" panose="020B0604020202020204" pitchFamily="34" charset="0"/>
                <a:ea typeface="한화 R" panose="02020503020101020101" pitchFamily="18" charset="-127"/>
                <a:cs typeface="Arial" panose="020B0604020202020204" pitchFamily="34" charset="0"/>
              </a:rPr>
              <a:t> </a:t>
            </a:r>
            <a:r>
              <a:rPr kumimoji="0" lang="en-US" altLang="ko-KR" sz="1600" b="1" dirty="0" bmk="">
                <a:ln w="31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have shown most activity among stand alone corporations</a:t>
            </a:r>
          </a:p>
        </p:txBody>
      </p:sp>
      <p:grpSp>
        <p:nvGrpSpPr>
          <p:cNvPr id="43014" name="그룹 1"/>
          <p:cNvGrpSpPr>
            <a:grpSpLocks/>
          </p:cNvGrpSpPr>
          <p:nvPr/>
        </p:nvGrpSpPr>
        <p:grpSpPr bwMode="auto">
          <a:xfrm>
            <a:off x="1809081" y="2349500"/>
            <a:ext cx="8573839" cy="4118942"/>
            <a:chOff x="2126761" y="2498109"/>
            <a:chExt cx="6169752" cy="3897825"/>
          </a:xfrm>
        </p:grpSpPr>
        <p:pic>
          <p:nvPicPr>
            <p:cNvPr id="4306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761" y="2498109"/>
              <a:ext cx="6169752" cy="389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61" name="직사각형 31"/>
            <p:cNvSpPr>
              <a:spLocks noChangeArrowheads="1"/>
            </p:cNvSpPr>
            <p:nvPr/>
          </p:nvSpPr>
          <p:spPr bwMode="auto">
            <a:xfrm>
              <a:off x="2613454" y="3155850"/>
              <a:ext cx="4829378" cy="1138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ko-KR" sz="1800" b="1" dirty="0">
                  <a:solidFill>
                    <a:srgbClr val="E65D00"/>
                  </a:solidFill>
                  <a:latin typeface="Arial" panose="020B0604020202020204" pitchFamily="34" charset="0"/>
                  <a:ea typeface="나눔고딕 ExtraBold" pitchFamily="50" charset="-127"/>
                  <a:cs typeface="Arial" panose="020B0604020202020204" pitchFamily="34" charset="0"/>
                </a:rPr>
                <a:t>A total of </a:t>
              </a:r>
              <a:r>
                <a:rPr kumimoji="0" lang="en-US" altLang="ko-KR" sz="1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나눔고딕 ExtraBold" pitchFamily="50" charset="-127"/>
                  <a:cs typeface="Arial" panose="020B0604020202020204" pitchFamily="34" charset="0"/>
                </a:rPr>
                <a:t>36</a:t>
              </a:r>
              <a:r>
                <a:rPr kumimoji="0" lang="en-US" altLang="ko-KR" sz="1800" b="1" dirty="0">
                  <a:solidFill>
                    <a:srgbClr val="E65D00"/>
                  </a:solidFill>
                  <a:latin typeface="Arial" panose="020B0604020202020204" pitchFamily="34" charset="0"/>
                  <a:ea typeface="나눔고딕 ExtraBold" pitchFamily="50" charset="-127"/>
                  <a:cs typeface="Arial" panose="020B0604020202020204" pitchFamily="34" charset="0"/>
                </a:rPr>
                <a:t> cases 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ko-KR" sz="1800" b="1" dirty="0">
                  <a:solidFill>
                    <a:srgbClr val="E65D00"/>
                  </a:solidFill>
                  <a:latin typeface="Arial" panose="020B0604020202020204" pitchFamily="34" charset="0"/>
                  <a:ea typeface="나눔고딕 ExtraBold" pitchFamily="50" charset="-127"/>
                  <a:cs typeface="Arial" panose="020B0604020202020204" pitchFamily="34" charset="0"/>
                </a:rPr>
                <a:t>Global corporations and affiliates news delivered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ko-KR" sz="1400" dirty="0">
                  <a:latin typeface="Arial" panose="020B0604020202020204" pitchFamily="34" charset="0"/>
                  <a:ea typeface="나눔고딕 ExtraBold" pitchFamily="50" charset="-127"/>
                  <a:cs typeface="Arial" panose="020B0604020202020204" pitchFamily="34" charset="0"/>
                </a:rPr>
                <a:t>(2020.01~2020.12)</a:t>
              </a:r>
            </a:p>
          </p:txBody>
        </p:sp>
      </p:grpSp>
      <p:sp>
        <p:nvSpPr>
          <p:cNvPr id="43015" name="TextBox 34"/>
          <p:cNvSpPr txBox="1">
            <a:spLocks noChangeArrowheads="1"/>
          </p:cNvSpPr>
          <p:nvPr/>
        </p:nvSpPr>
        <p:spPr bwMode="auto">
          <a:xfrm>
            <a:off x="6007100" y="4376742"/>
            <a:ext cx="49134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b="1" dirty="0">
                <a:solidFill>
                  <a:srgbClr val="000000"/>
                </a:solidFill>
                <a:latin typeface="Arial" pitchFamily="34" charset="0"/>
                <a:ea typeface="나눔고딕 ExtraBold" pitchFamily="50" charset="-127"/>
                <a:cs typeface="Arial" pitchFamily="34" charset="0"/>
              </a:rPr>
              <a:t>[Number of articles by subsidiary]</a:t>
            </a:r>
            <a:endParaRPr kumimoji="0" lang="ko-KR" altLang="en-US" sz="1200" b="1" dirty="0">
              <a:solidFill>
                <a:srgbClr val="000000"/>
              </a:solidFill>
              <a:latin typeface="Arial" pitchFamily="34" charset="0"/>
              <a:ea typeface="나눔고딕 ExtraBold" pitchFamily="50" charset="-127"/>
              <a:cs typeface="Arial" pitchFamily="34" charset="0"/>
            </a:endParaRPr>
          </a:p>
        </p:txBody>
      </p:sp>
      <p:sp>
        <p:nvSpPr>
          <p:cNvPr id="43016" name="TextBox 35"/>
          <p:cNvSpPr txBox="1">
            <a:spLocks noChangeArrowheads="1"/>
          </p:cNvSpPr>
          <p:nvPr/>
        </p:nvSpPr>
        <p:spPr bwMode="auto">
          <a:xfrm>
            <a:off x="1193936" y="4376742"/>
            <a:ext cx="4614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b="1" dirty="0">
                <a:solidFill>
                  <a:srgbClr val="000000"/>
                </a:solidFill>
                <a:latin typeface="Arial" pitchFamily="34" charset="0"/>
                <a:ea typeface="나눔고딕 ExtraBold" pitchFamily="50" charset="-127"/>
                <a:cs typeface="Arial" pitchFamily="34" charset="0"/>
              </a:rPr>
              <a:t>[ Number of articles by company]</a:t>
            </a:r>
            <a:endParaRPr kumimoji="0" lang="ko-KR" altLang="en-US" sz="1200" b="1">
              <a:solidFill>
                <a:srgbClr val="000000"/>
              </a:solidFill>
              <a:latin typeface="Arial" pitchFamily="34" charset="0"/>
              <a:ea typeface="나눔고딕 ExtraBold" pitchFamily="50" charset="-127"/>
              <a:cs typeface="Arial" pitchFamily="34" charset="0"/>
            </a:endParaRP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772295" y="2349504"/>
            <a:ext cx="9572181" cy="115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1463" indent="-271463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1pPr>
            <a:lvl2pPr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2pPr>
            <a:lvl3pPr marL="1143000" indent="-228600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3pPr>
            <a:lvl4pPr marL="1600200" indent="-228600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4pPr>
            <a:lvl5pPr marL="2057400" indent="-228600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9pPr>
          </a:lstStyle>
          <a:p>
            <a:pPr eaLnBrk="1" fontAlgn="auto" latinLnBrk="1" hangingPunct="1">
              <a:lnSpc>
                <a:spcPct val="150000"/>
              </a:lnSpc>
              <a:spcBef>
                <a:spcPct val="30000"/>
              </a:spcBef>
              <a:spcAft>
                <a:spcPct val="20000"/>
              </a:spcAft>
              <a:buFont typeface="Wingdings" pitchFamily="2" charset="2"/>
              <a:buChar char="q"/>
              <a:defRPr/>
            </a:pP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Reporters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activities</a:t>
            </a:r>
            <a:endParaRPr lang="ko-KR" altLang="en-US" sz="1600" dirty="0" bmk="">
              <a:ln w="3175"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551384" y="2349500"/>
            <a:ext cx="11089232" cy="4118942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575493"/>
              </p:ext>
            </p:extLst>
          </p:nvPr>
        </p:nvGraphicFramePr>
        <p:xfrm>
          <a:off x="1271464" y="4765675"/>
          <a:ext cx="4679999" cy="1460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932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8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434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Rank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3" marR="7623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Company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25" marR="7623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 of articles</a:t>
                      </a:r>
                    </a:p>
                  </a:txBody>
                  <a:tcPr marL="7623" marR="7623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</a:p>
                  </a:txBody>
                  <a:tcPr marL="7623" marR="7623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한화 R" panose="02020503020101020101" pitchFamily="18" charset="-127"/>
                          <a:ea typeface="한화 R" panose="02020503020101020101" pitchFamily="18" charset="-127"/>
                        </a:rPr>
                        <a:t>Hanwha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한화 R" panose="02020503020101020101" pitchFamily="18" charset="-127"/>
                          <a:ea typeface="한화 R" panose="02020503020101020101" pitchFamily="18" charset="-127"/>
                        </a:rPr>
                        <a:t> 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한화 R" panose="02020503020101020101" pitchFamily="18" charset="-127"/>
                          <a:ea typeface="한화 R" panose="02020503020101020101" pitchFamily="18" charset="-127"/>
                        </a:rPr>
                        <a:t>Life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한화 R" panose="02020503020101020101" pitchFamily="18" charset="-127"/>
                        <a:ea typeface="한화 R" panose="02020503020101020101" pitchFamily="18" charset="-127"/>
                      </a:endParaRPr>
                    </a:p>
                  </a:txBody>
                  <a:tcPr marL="72010" marR="7621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en-US" altLang="ko-KR" sz="11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621" marR="7621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</a:p>
                  </a:txBody>
                  <a:tcPr marL="7623" marR="7623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한화 R" panose="02020503020101020101" pitchFamily="18" charset="-127"/>
                          <a:ea typeface="한화 R" panose="02020503020101020101" pitchFamily="18" charset="-127"/>
                        </a:rPr>
                        <a:t>Hanwha 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한화 R" panose="02020503020101020101" pitchFamily="18" charset="-127"/>
                          <a:ea typeface="한화 R" panose="02020503020101020101" pitchFamily="18" charset="-127"/>
                        </a:rPr>
                        <a:t>Q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한화 R" panose="02020503020101020101" pitchFamily="18" charset="-127"/>
                          <a:ea typeface="한화 R" panose="02020503020101020101" pitchFamily="18" charset="-127"/>
                        </a:rPr>
                        <a:t> CELLS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한화 R" panose="02020503020101020101" pitchFamily="18" charset="-127"/>
                        <a:ea typeface="한화 R" panose="02020503020101020101" pitchFamily="18" charset="-127"/>
                      </a:endParaRPr>
                    </a:p>
                  </a:txBody>
                  <a:tcPr marL="72010" marR="7621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altLang="ko-KR" sz="11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621" marR="7621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</a:p>
                  </a:txBody>
                  <a:tcPr marL="7623" marR="7623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한화 R" panose="02020503020101020101" pitchFamily="18" charset="-127"/>
                          <a:ea typeface="한화 R" panose="02020503020101020101" pitchFamily="18" charset="-127"/>
                          <a:cs typeface="+mn-cs"/>
                        </a:rPr>
                        <a:t>Hanwha </a:t>
                      </a:r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한화 R" panose="02020503020101020101" pitchFamily="18" charset="-127"/>
                          <a:ea typeface="한화 R" panose="02020503020101020101" pitchFamily="18" charset="-127"/>
                          <a:cs typeface="+mn-cs"/>
                        </a:rPr>
                        <a:t>Chemical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한화 R" panose="02020503020101020101" pitchFamily="18" charset="-127"/>
                        <a:ea typeface="한화 R" panose="02020503020101020101" pitchFamily="18" charset="-127"/>
                        <a:cs typeface="+mn-cs"/>
                      </a:endParaRPr>
                    </a:p>
                  </a:txBody>
                  <a:tcPr marL="72010" marR="7621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4</a:t>
                      </a:r>
                      <a:endParaRPr lang="en-US" altLang="ko-KR" sz="11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621" marR="7621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530358"/>
              </p:ext>
            </p:extLst>
          </p:nvPr>
        </p:nvGraphicFramePr>
        <p:xfrm>
          <a:off x="6135563" y="4764088"/>
          <a:ext cx="4680000" cy="1460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95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22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80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434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Rank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2" marR="7622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Company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17" marR="7622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 of articles</a:t>
                      </a:r>
                    </a:p>
                  </a:txBody>
                  <a:tcPr marL="7622" marR="7622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</a:p>
                  </a:txBody>
                  <a:tcPr marL="7622" marR="7622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한화 R" panose="02020503020101020101" pitchFamily="18" charset="-127"/>
                          <a:ea typeface="한화 R" panose="02020503020101020101" pitchFamily="18" charset="-127"/>
                        </a:rPr>
                        <a:t>Sino-Korea</a:t>
                      </a:r>
                      <a:r>
                        <a:rPr lang="en-US" altLang="ko-KR" sz="11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한화 R" panose="02020503020101020101" pitchFamily="18" charset="-127"/>
                          <a:ea typeface="한화 R" panose="02020503020101020101" pitchFamily="18" charset="-127"/>
                        </a:rPr>
                        <a:t> Life Insurance</a:t>
                      </a:r>
                      <a:endParaRPr lang="en-US" altLang="ko-KR" sz="1100" b="0" i="0" u="none" strike="noStrike" dirty="0">
                        <a:solidFill>
                          <a:schemeClr val="tx1"/>
                        </a:solidFill>
                        <a:effectLst/>
                        <a:latin typeface="한화 R" panose="02020503020101020101" pitchFamily="18" charset="-127"/>
                        <a:ea typeface="한화 R" panose="02020503020101020101" pitchFamily="18" charset="-127"/>
                      </a:endParaRPr>
                    </a:p>
                  </a:txBody>
                  <a:tcPr marL="72012" marR="7621" marT="762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altLang="ko-KR" sz="11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621" marR="7621" marT="762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</a:p>
                  </a:txBody>
                  <a:tcPr marL="7622" marR="7622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한화 R" panose="02020503020101020101" pitchFamily="18" charset="-127"/>
                          <a:ea typeface="한화 R" panose="02020503020101020101" pitchFamily="18" charset="-127"/>
                        </a:rPr>
                        <a:t>Hanwha Life Insurance Company Limited (Vietnam)</a:t>
                      </a:r>
                      <a:endParaRPr lang="en-US" altLang="ko-KR" sz="1100" b="0" i="0" u="none" strike="noStrike" dirty="0">
                        <a:solidFill>
                          <a:schemeClr val="tx1"/>
                        </a:solidFill>
                        <a:effectLst/>
                        <a:latin typeface="한화 R" panose="02020503020101020101" pitchFamily="18" charset="-127"/>
                        <a:ea typeface="한화 R" panose="02020503020101020101" pitchFamily="18" charset="-127"/>
                      </a:endParaRPr>
                    </a:p>
                  </a:txBody>
                  <a:tcPr marL="72012" marR="7621" marT="762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altLang="ko-KR" sz="11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621" marR="7621" marT="762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</a:p>
                  </a:txBody>
                  <a:tcPr marL="7622" marR="7622" marT="763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한화 R" panose="02020503020101020101" pitchFamily="18" charset="-127"/>
                          <a:ea typeface="한화 R" panose="02020503020101020101" pitchFamily="18" charset="-127"/>
                        </a:rPr>
                        <a:t>Hanwha Q CELLS GmbH</a:t>
                      </a:r>
                      <a:endParaRPr lang="en-US" altLang="ko-KR" sz="1100" b="0" i="0" u="none" strike="noStrike" dirty="0">
                        <a:solidFill>
                          <a:schemeClr val="tx1"/>
                        </a:solidFill>
                        <a:effectLst/>
                        <a:latin typeface="한화 R" panose="02020503020101020101" pitchFamily="18" charset="-127"/>
                        <a:ea typeface="한화 R" panose="02020503020101020101" pitchFamily="18" charset="-127"/>
                      </a:endParaRPr>
                    </a:p>
                  </a:txBody>
                  <a:tcPr marL="72012" marR="7621" marT="762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4</a:t>
                      </a:r>
                      <a:endParaRPr lang="en-US" altLang="ko-KR" sz="11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621" marR="7621" marT="762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1" name="직사각형 20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NEWSLETTER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551384" y="718154"/>
            <a:ext cx="8174170" cy="56169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Global Newsletter Key Figures</a:t>
            </a:r>
          </a:p>
        </p:txBody>
      </p:sp>
    </p:spTree>
    <p:extLst>
      <p:ext uri="{BB962C8B-B14F-4D97-AF65-F5344CB8AC3E}">
        <p14:creationId xmlns:p14="http://schemas.microsoft.com/office/powerpoint/2010/main" val="187809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직선 연결선 37"/>
          <p:cNvCxnSpPr/>
          <p:nvPr/>
        </p:nvCxnSpPr>
        <p:spPr>
          <a:xfrm>
            <a:off x="1143000" y="476250"/>
            <a:ext cx="45529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67408" y="2259720"/>
            <a:ext cx="9865096" cy="69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1463" indent="-271463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1pPr>
            <a:lvl2pPr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2pPr>
            <a:lvl3pPr marL="1143000" indent="-228600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3pPr>
            <a:lvl4pPr marL="1600200" indent="-228600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4pPr>
            <a:lvl5pPr marL="2057400" indent="-228600" eaLnBrk="0" hangingPunct="0"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FF0000"/>
                </a:solidFill>
                <a:latin typeface="HY견고딕" pitchFamily="18" charset="-127"/>
                <a:ea typeface="굴림" charset="-127"/>
              </a:defRPr>
            </a:lvl9pPr>
          </a:lstStyle>
          <a:p>
            <a:pPr eaLnBrk="1" fontAlgn="auto" latinLnBrk="1" hangingPunct="1">
              <a:spcBef>
                <a:spcPct val="30000"/>
              </a:spcBef>
              <a:spcAft>
                <a:spcPct val="20000"/>
              </a:spcAft>
              <a:buFont typeface="Wingdings" pitchFamily="2" charset="2"/>
              <a:buChar char="q"/>
              <a:defRPr/>
            </a:pP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Other than the number of employees, public readers of the Global Newsletter</a:t>
            </a: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via the Group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Newsroom has been increasing rapidly every year</a:t>
            </a:r>
          </a:p>
        </p:txBody>
      </p:sp>
      <p:sp>
        <p:nvSpPr>
          <p:cNvPr id="47112" name="슬라이드 번호 개체 틀 3"/>
          <p:cNvSpPr txBox="1">
            <a:spLocks/>
          </p:cNvSpPr>
          <p:nvPr/>
        </p:nvSpPr>
        <p:spPr bwMode="auto">
          <a:xfrm>
            <a:off x="4873625" y="3522667"/>
            <a:ext cx="2311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62FDF16-F3BE-4D33-9891-B3B5A71500DC}" type="slidenum">
              <a:rPr kumimoji="0" lang="ko-KR" altLang="en-US" sz="1200">
                <a:solidFill>
                  <a:schemeClr val="bg1"/>
                </a:solidFill>
                <a:latin typeface="Myriad Pro" pitchFamily="34" charset="0"/>
                <a:ea typeface="나눔고딕" pitchFamily="50" charset="-127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kumimoji="0" lang="ko-KR" altLang="en-US" sz="1200" dirty="0">
              <a:solidFill>
                <a:schemeClr val="bg1"/>
              </a:solidFill>
              <a:latin typeface="Myriad Pro" pitchFamily="34" charset="0"/>
              <a:ea typeface="나눔고딕" pitchFamily="50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884598"/>
              </p:ext>
            </p:extLst>
          </p:nvPr>
        </p:nvGraphicFramePr>
        <p:xfrm>
          <a:off x="5983979" y="2852938"/>
          <a:ext cx="5296598" cy="2973279"/>
        </p:xfrm>
        <a:graphic>
          <a:graphicData uri="http://schemas.openxmlformats.org/drawingml/2006/table">
            <a:tbl>
              <a:tblPr/>
              <a:tblGrid>
                <a:gridCol w="14680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5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57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57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57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57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648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Remarks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4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1,121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1,011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759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-325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4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949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984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488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667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64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2,408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1,042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409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416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64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2,368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1,160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872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8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Total. New subscribers 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6,846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4,197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2528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758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20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accumulated </a:t>
                      </a:r>
                      <a:endParaRPr lang="en-US" altLang="ko-KR" sz="105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n-US" altLang="ko-KR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altLang="ko-KR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of subscribers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7,921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16,692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18,063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19,693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8.2%</a:t>
                      </a:r>
                      <a:endParaRPr lang="en-US" altLang="ko-KR" sz="11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7165" name="직사각형 25"/>
          <p:cNvSpPr>
            <a:spLocks noChangeArrowheads="1"/>
          </p:cNvSpPr>
          <p:nvPr/>
        </p:nvSpPr>
        <p:spPr bwMode="auto">
          <a:xfrm>
            <a:off x="5822991" y="6054068"/>
            <a:ext cx="5690583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77850" latinLnBrk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defTabSz="577850" latinLnBrk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defTabSz="577850" latinLnBrk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defTabSz="577850" latinLnBrk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defTabSz="577850" latinLnBrk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kumimoji="0"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New subscribers by each quarter and total accumulated no. of subscribers</a:t>
            </a:r>
            <a:endParaRPr kumimoji="0"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0975" y="3083677"/>
            <a:ext cx="327923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Accumulated No. of Subscribers</a:t>
            </a:r>
            <a:endParaRPr kumimoji="0" lang="ko-KR" alt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768408" y="2861112"/>
            <a:ext cx="720079" cy="29651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10" name="차트 9"/>
          <p:cNvGraphicFramePr/>
          <p:nvPr>
            <p:extLst>
              <p:ext uri="{D42A27DB-BD31-4B8C-83A1-F6EECF244321}">
                <p14:modId xmlns:p14="http://schemas.microsoft.com/office/powerpoint/2010/main" val="58879007"/>
              </p:ext>
            </p:extLst>
          </p:nvPr>
        </p:nvGraphicFramePr>
        <p:xfrm>
          <a:off x="985237" y="3522667"/>
          <a:ext cx="4710713" cy="267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직사각형 16"/>
          <p:cNvSpPr/>
          <p:nvPr/>
        </p:nvSpPr>
        <p:spPr>
          <a:xfrm>
            <a:off x="75250" y="189747"/>
            <a:ext cx="502405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한화 R" panose="02020503020101020101" pitchFamily="18" charset="-127"/>
                <a:ea typeface="한화 R" panose="02020503020101020101" pitchFamily="18" charset="-127"/>
                <a:cs typeface="Arial" panose="020B0604020202020204" pitchFamily="34" charset="0"/>
              </a:rPr>
              <a:t>Hanwha</a:t>
            </a:r>
            <a:r>
              <a:rPr lang="en-US" altLang="ko-KR" sz="1400" dirty="0">
                <a:ln w="3175">
                  <a:solidFill>
                    <a:prstClr val="white">
                      <a:lumMod val="75000"/>
                      <a:alpha val="2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NEWSLETTER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551384" y="718154"/>
            <a:ext cx="8174170" cy="56169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spc="-50" dirty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Global Newsletter Key </a:t>
            </a:r>
            <a:r>
              <a:rPr kumimoji="0" lang="en-US" altLang="ko-KR" sz="3200" b="1" spc="-50" dirty="0" smtClean="0">
                <a:solidFill>
                  <a:srgbClr val="F37321"/>
                </a:solidFill>
                <a:latin typeface="Cambria" panose="02040503050406030204" pitchFamily="18" charset="0"/>
                <a:ea typeface="나눔고딕" panose="020D0604000000000000" pitchFamily="50" charset="-127"/>
              </a:rPr>
              <a:t>Figures</a:t>
            </a:r>
            <a:endParaRPr kumimoji="0" lang="en-US" altLang="ko-KR" sz="3200" b="1" spc="-50" dirty="0">
              <a:solidFill>
                <a:srgbClr val="F37321"/>
              </a:solidFill>
              <a:latin typeface="Cambria" panose="02040503050406030204" pitchFamily="18" charset="0"/>
              <a:ea typeface="나눔고딕" panose="020D0604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51384" y="1412879"/>
            <a:ext cx="11161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latinLnBrk="1" hangingPunct="1">
              <a:spcAft>
                <a:spcPts val="0"/>
              </a:spcAft>
              <a:defRPr/>
            </a:pPr>
            <a:r>
              <a:rPr kumimoji="0" lang="en-US" altLang="ko-KR" sz="1600" b="1" dirty="0" bmk="">
                <a:ln w="3175">
                  <a:noFill/>
                </a:ln>
                <a:latin typeface="Arial" panose="020B0604020202020204" pitchFamily="34" charset="0"/>
                <a:ea typeface="한화 R" panose="02020503020101020101" pitchFamily="18" charset="-127"/>
                <a:cs typeface="Arial" panose="020B0604020202020204" pitchFamily="34" charset="0"/>
              </a:rPr>
              <a:t>Newsletter subscription trend past 4 years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51384" y="2132856"/>
            <a:ext cx="11089232" cy="4407594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★DATA★\0_PROJECT\한화글로벌커뮤니케이션워크샵\00실행\발표자료 및 영상\PPT탬플릿\발표자료\2차\KakaoTalk_20191018_130611178_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"/>
          <a:stretch/>
        </p:blipFill>
        <p:spPr bwMode="auto">
          <a:xfrm>
            <a:off x="0" y="0"/>
            <a:ext cx="12000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8688288" y="5301208"/>
            <a:ext cx="324036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2" descr="C:\Users\Owner\Desktop\AV materials\CI, 폰트 최신\Hanwha_CMYK_43_E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20" y="6168940"/>
            <a:ext cx="1735728" cy="50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 bwMode="auto">
          <a:xfrm>
            <a:off x="389146" y="998537"/>
            <a:ext cx="831215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fontAlgn="ctr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dirty="0">
                <a:solidFill>
                  <a:schemeClr val="accent6">
                    <a:lumMod val="75000"/>
                  </a:schemeClr>
                </a:solidFill>
                <a:latin typeface="한화 R" panose="02020503020101020101" pitchFamily="18" charset="-127"/>
                <a:ea typeface="한화 R" panose="02020503020101020101" pitchFamily="18" charset="-127"/>
              </a:rPr>
              <a:t>Hanwha</a:t>
            </a:r>
            <a:r>
              <a:rPr kumimoji="0" lang="en-US" altLang="ko-KR" sz="32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kumimoji="0" lang="en-US" altLang="ko-KR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한화 R" panose="02020503020101020101" pitchFamily="18" charset="-127"/>
                <a:cs typeface="Arial" panose="020B0604020202020204" pitchFamily="34" charset="0"/>
              </a:rPr>
              <a:t>Newsletter</a:t>
            </a:r>
            <a:r>
              <a:rPr kumimoji="0" lang="ko-KR" altLang="en-US" sz="3200" b="1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kumimoji="0" lang="en-US" altLang="ko-KR" sz="32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Annual Review</a:t>
            </a:r>
          </a:p>
          <a:p>
            <a:pPr eaLnBrk="1" fontAlgn="ctr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50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13729</TotalTime>
  <Words>1129</Words>
  <Application>Microsoft Office PowerPoint</Application>
  <PresentationFormat>와이드스크린</PresentationFormat>
  <Paragraphs>296</Paragraphs>
  <Slides>25</Slides>
  <Notes>25</Notes>
  <HiddenSlides>0</HiddenSlides>
  <MMClips>1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25</vt:i4>
      </vt:variant>
    </vt:vector>
  </HeadingPairs>
  <TitlesOfParts>
    <vt:vector size="40" baseType="lpstr">
      <vt:lpstr>Arial Unicode MS</vt:lpstr>
      <vt:lpstr>굴림</vt:lpstr>
      <vt:lpstr>나눔고딕</vt:lpstr>
      <vt:lpstr>나눔고딕 ExtraBold</vt:lpstr>
      <vt:lpstr>맑은 고딕</vt:lpstr>
      <vt:lpstr>한화 L</vt:lpstr>
      <vt:lpstr>한화 R</vt:lpstr>
      <vt:lpstr>Arial</vt:lpstr>
      <vt:lpstr>Cambria</vt:lpstr>
      <vt:lpstr>Myriad Pro</vt:lpstr>
      <vt:lpstr>Symbol</vt:lpstr>
      <vt:lpstr>Wingdings</vt:lpstr>
      <vt:lpstr>Office 테마</vt:lpstr>
      <vt:lpstr>3_디자인 사용자 지정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김수연(Sooyeun Kim) 한컴</dc:creator>
  <cp:lastModifiedBy>김수연(Sooyeun Kim) 한컴</cp:lastModifiedBy>
  <cp:revision>601</cp:revision>
  <cp:lastPrinted>2021-02-01T07:05:14Z</cp:lastPrinted>
  <dcterms:created xsi:type="dcterms:W3CDTF">2017-10-17T00:50:51Z</dcterms:created>
  <dcterms:modified xsi:type="dcterms:W3CDTF">2021-02-05T05:05:27Z</dcterms:modified>
</cp:coreProperties>
</file>